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56" Target="slides/slide33.xml" Type="http://schemas.openxmlformats.org/officeDocument/2006/relationships/slide"/><Relationship Id="rId57" Target="slides/slide34.xml" Type="http://schemas.openxmlformats.org/officeDocument/2006/relationships/slide"/><Relationship Id="rId58" Target="slides/slide35.xml" Type="http://schemas.openxmlformats.org/officeDocument/2006/relationships/slide"/><Relationship Id="rId59" Target="slides/slide36.xml" Type="http://schemas.openxmlformats.org/officeDocument/2006/relationships/slide"/><Relationship Id="rId6" Target="fonts/font6.fntdata" Type="http://schemas.openxmlformats.org/officeDocument/2006/relationships/font"/><Relationship Id="rId60" Target="slides/slide37.xml" Type="http://schemas.openxmlformats.org/officeDocument/2006/relationships/slide"/><Relationship Id="rId61" Target="slides/slide38.xml" Type="http://schemas.openxmlformats.org/officeDocument/2006/relationships/slide"/><Relationship Id="rId62" Target="slides/slide39.xml" Type="http://schemas.openxmlformats.org/officeDocument/2006/relationships/slide"/><Relationship Id="rId63" Target="slides/slide40.xml" Type="http://schemas.openxmlformats.org/officeDocument/2006/relationships/slide"/><Relationship Id="rId64" Target="slides/slide41.xml" Type="http://schemas.openxmlformats.org/officeDocument/2006/relationships/slide"/><Relationship Id="rId65" Target="slides/slide42.xml" Type="http://schemas.openxmlformats.org/officeDocument/2006/relationships/slide"/><Relationship Id="rId66" Target="slides/slide43.xml" Type="http://schemas.openxmlformats.org/officeDocument/2006/relationships/slide"/><Relationship Id="rId67" Target="slides/slide44.xml" Type="http://schemas.openxmlformats.org/officeDocument/2006/relationships/slide"/><Relationship Id="rId68" Target="slides/slide45.xml" Type="http://schemas.openxmlformats.org/officeDocument/2006/relationships/slide"/><Relationship Id="rId69" Target="slides/slide46.xml" Type="http://schemas.openxmlformats.org/officeDocument/2006/relationships/slide"/><Relationship Id="rId7" Target="fonts/font7.fntdata" Type="http://schemas.openxmlformats.org/officeDocument/2006/relationships/font"/><Relationship Id="rId70" Target="slides/slide47.xml" Type="http://schemas.openxmlformats.org/officeDocument/2006/relationships/slide"/><Relationship Id="rId71" Target="slides/slide48.xml" Type="http://schemas.openxmlformats.org/officeDocument/2006/relationships/slide"/><Relationship Id="rId72" Target="slides/slide49.xml" Type="http://schemas.openxmlformats.org/officeDocument/2006/relationships/slide"/><Relationship Id="rId73" Target="slides/slide50.xml" Type="http://schemas.openxmlformats.org/officeDocument/2006/relationships/slide"/><Relationship Id="rId74" Target="slides/slide51.xml" Type="http://schemas.openxmlformats.org/officeDocument/2006/relationships/slide"/><Relationship Id="rId75" Target="slides/slide52.xml" Type="http://schemas.openxmlformats.org/officeDocument/2006/relationships/slide"/><Relationship Id="rId76" Target="slides/slide53.xml" Type="http://schemas.openxmlformats.org/officeDocument/2006/relationships/slide"/><Relationship Id="rId77" Target="slides/slide54.xml" Type="http://schemas.openxmlformats.org/officeDocument/2006/relationships/slide"/><Relationship Id="rId78" Target="slides/slide5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https://youtu.be/lRh_K2XxQLI" TargetMode="External" Type="http://schemas.openxmlformats.org/officeDocument/2006/relationships/hyperlink"/></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694" y="1535601"/>
            <a:ext cx="737530" cy="737530"/>
          </a:xfrm>
          <a:custGeom>
            <a:avLst/>
            <a:gdLst/>
            <a:ahLst/>
            <a:cxnLst/>
            <a:rect r="r" b="b" t="t" l="l"/>
            <a:pathLst>
              <a:path h="737530" w="737530">
                <a:moveTo>
                  <a:pt x="0" y="0"/>
                </a:moveTo>
                <a:lnTo>
                  <a:pt x="737530" y="0"/>
                </a:lnTo>
                <a:lnTo>
                  <a:pt x="737530" y="737529"/>
                </a:lnTo>
                <a:lnTo>
                  <a:pt x="0" y="737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1009650"/>
            <a:ext cx="16230600" cy="19050"/>
          </a:xfrm>
          <a:prstGeom prst="line">
            <a:avLst/>
          </a:prstGeom>
          <a:ln cap="flat" w="9525">
            <a:solidFill>
              <a:srgbClr val="1C1C1D"/>
            </a:solidFill>
            <a:prstDash val="solid"/>
            <a:headEnd type="none" len="sm" w="sm"/>
            <a:tailEnd type="none" len="sm" w="sm"/>
          </a:ln>
        </p:spPr>
      </p:sp>
      <p:sp>
        <p:nvSpPr>
          <p:cNvPr name="AutoShape 4" id="4"/>
          <p:cNvSpPr/>
          <p:nvPr/>
        </p:nvSpPr>
        <p:spPr>
          <a:xfrm>
            <a:off x="1028706" y="9234488"/>
            <a:ext cx="8419400" cy="23812"/>
          </a:xfrm>
          <a:prstGeom prst="line">
            <a:avLst/>
          </a:prstGeom>
          <a:ln cap="flat" w="9525">
            <a:solidFill>
              <a:srgbClr val="1C1C1D"/>
            </a:solidFill>
            <a:prstDash val="solid"/>
            <a:headEnd type="none" len="sm" w="sm"/>
            <a:tailEnd type="none" len="sm" w="sm"/>
          </a:ln>
        </p:spPr>
      </p:sp>
      <p:sp>
        <p:nvSpPr>
          <p:cNvPr name="TextBox 5" id="5"/>
          <p:cNvSpPr txBox="true"/>
          <p:nvPr/>
        </p:nvSpPr>
        <p:spPr>
          <a:xfrm rot="0">
            <a:off x="1028700" y="3655695"/>
            <a:ext cx="8419406" cy="5180585"/>
          </a:xfrm>
          <a:prstGeom prst="rect">
            <a:avLst/>
          </a:prstGeom>
        </p:spPr>
        <p:txBody>
          <a:bodyPr anchor="t" rtlCol="false" tIns="0" lIns="0" bIns="0" rIns="0">
            <a:spAutoFit/>
          </a:bodyPr>
          <a:lstStyle/>
          <a:p>
            <a:pPr>
              <a:lnSpc>
                <a:spcPts val="10088"/>
              </a:lnSpc>
            </a:pPr>
            <a:r>
              <a:rPr lang="en-US" sz="10400" spc="-312">
                <a:solidFill>
                  <a:srgbClr val="1C1C1D"/>
                </a:solidFill>
                <a:latin typeface="Be Vietnam"/>
              </a:rPr>
              <a:t>A4: </a:t>
            </a:r>
          </a:p>
          <a:p>
            <a:pPr>
              <a:lnSpc>
                <a:spcPts val="10088"/>
              </a:lnSpc>
            </a:pPr>
            <a:r>
              <a:rPr lang="en-US" sz="10400" spc="-312">
                <a:solidFill>
                  <a:srgbClr val="907CE1"/>
                </a:solidFill>
                <a:latin typeface="Be Vietnam"/>
              </a:rPr>
              <a:t>CONCEPT</a:t>
            </a:r>
          </a:p>
          <a:p>
            <a:pPr>
              <a:lnSpc>
                <a:spcPts val="10088"/>
              </a:lnSpc>
            </a:pPr>
            <a:r>
              <a:rPr lang="en-US" sz="10400" spc="-312">
                <a:solidFill>
                  <a:srgbClr val="907CE1"/>
                </a:solidFill>
                <a:latin typeface="Be Vietnam"/>
              </a:rPr>
              <a:t>VIDEO &amp;</a:t>
            </a:r>
          </a:p>
          <a:p>
            <a:pPr>
              <a:lnSpc>
                <a:spcPts val="10088"/>
              </a:lnSpc>
            </a:pPr>
            <a:r>
              <a:rPr lang="en-US" sz="10400" spc="-312">
                <a:solidFill>
                  <a:srgbClr val="907CE1"/>
                </a:solidFill>
                <a:latin typeface="Be Vietnam"/>
              </a:rPr>
              <a:t>EXPLORATION</a:t>
            </a:r>
          </a:p>
        </p:txBody>
      </p:sp>
      <p:sp>
        <p:nvSpPr>
          <p:cNvPr name="TextBox 6" id="6"/>
          <p:cNvSpPr txBox="true"/>
          <p:nvPr/>
        </p:nvSpPr>
        <p:spPr>
          <a:xfrm rot="0">
            <a:off x="1947474" y="1574166"/>
            <a:ext cx="2453677" cy="641350"/>
          </a:xfrm>
          <a:prstGeom prst="rect">
            <a:avLst/>
          </a:prstGeom>
        </p:spPr>
        <p:txBody>
          <a:bodyPr anchor="t" rtlCol="false" tIns="0" lIns="0" bIns="0" rIns="0">
            <a:spAutoFit/>
          </a:bodyPr>
          <a:lstStyle/>
          <a:p>
            <a:pPr>
              <a:lnSpc>
                <a:spcPts val="2599"/>
              </a:lnSpc>
              <a:spcBef>
                <a:spcPct val="0"/>
              </a:spcBef>
            </a:pPr>
            <a:r>
              <a:rPr lang="en-US" sz="1999">
                <a:solidFill>
                  <a:srgbClr val="1C1C1D"/>
                </a:solidFill>
                <a:latin typeface="Be Vietnam"/>
              </a:rPr>
              <a:t>Studio: Unintentional Good</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727478" y="2864727"/>
            <a:ext cx="5393499" cy="2183478"/>
            <a:chOff x="0" y="0"/>
            <a:chExt cx="1724151" cy="697997"/>
          </a:xfrm>
        </p:grpSpPr>
        <p:sp>
          <p:nvSpPr>
            <p:cNvPr name="Freeform 3" id="3"/>
            <p:cNvSpPr/>
            <p:nvPr/>
          </p:nvSpPr>
          <p:spPr>
            <a:xfrm flipH="false" flipV="false" rot="0">
              <a:off x="0" y="0"/>
              <a:ext cx="1724151" cy="697997"/>
            </a:xfrm>
            <a:custGeom>
              <a:avLst/>
              <a:gdLst/>
              <a:ahLst/>
              <a:cxnLst/>
              <a:rect r="r" b="b" t="t" l="l"/>
              <a:pathLst>
                <a:path h="697997" w="1724151">
                  <a:moveTo>
                    <a:pt x="78948" y="0"/>
                  </a:moveTo>
                  <a:lnTo>
                    <a:pt x="1645203" y="0"/>
                  </a:lnTo>
                  <a:cubicBezTo>
                    <a:pt x="1688805" y="0"/>
                    <a:pt x="1724151" y="35346"/>
                    <a:pt x="1724151" y="78948"/>
                  </a:cubicBezTo>
                  <a:lnTo>
                    <a:pt x="1724151" y="619049"/>
                  </a:lnTo>
                  <a:cubicBezTo>
                    <a:pt x="1724151" y="639987"/>
                    <a:pt x="1715833" y="660068"/>
                    <a:pt x="1701027" y="674874"/>
                  </a:cubicBezTo>
                  <a:cubicBezTo>
                    <a:pt x="1686222" y="689679"/>
                    <a:pt x="1666141" y="697997"/>
                    <a:pt x="1645203" y="697997"/>
                  </a:cubicBezTo>
                  <a:lnTo>
                    <a:pt x="78948" y="697997"/>
                  </a:lnTo>
                  <a:cubicBezTo>
                    <a:pt x="35346" y="697997"/>
                    <a:pt x="0" y="662651"/>
                    <a:pt x="0" y="619049"/>
                  </a:cubicBezTo>
                  <a:lnTo>
                    <a:pt x="0" y="78948"/>
                  </a:lnTo>
                  <a:cubicBezTo>
                    <a:pt x="0" y="58010"/>
                    <a:pt x="8318" y="37929"/>
                    <a:pt x="23123" y="23123"/>
                  </a:cubicBezTo>
                  <a:cubicBezTo>
                    <a:pt x="37929" y="8318"/>
                    <a:pt x="58010" y="0"/>
                    <a:pt x="78948" y="0"/>
                  </a:cubicBezTo>
                  <a:close/>
                </a:path>
              </a:pathLst>
            </a:custGeom>
            <a:solidFill>
              <a:srgbClr val="907CE1"/>
            </a:solidFill>
          </p:spPr>
        </p:sp>
        <p:sp>
          <p:nvSpPr>
            <p:cNvPr name="TextBox 4" id="4"/>
            <p:cNvSpPr txBox="true"/>
            <p:nvPr/>
          </p:nvSpPr>
          <p:spPr>
            <a:xfrm>
              <a:off x="0" y="-47625"/>
              <a:ext cx="1724151"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27478" y="3790946"/>
            <a:ext cx="14783292" cy="1809229"/>
            <a:chOff x="0" y="0"/>
            <a:chExt cx="2346493" cy="287172"/>
          </a:xfrm>
        </p:grpSpPr>
        <p:sp>
          <p:nvSpPr>
            <p:cNvPr name="Freeform 6" id="6"/>
            <p:cNvSpPr/>
            <p:nvPr/>
          </p:nvSpPr>
          <p:spPr>
            <a:xfrm flipH="false" flipV="false" rot="0">
              <a:off x="0" y="0"/>
              <a:ext cx="2346493" cy="287172"/>
            </a:xfrm>
            <a:custGeom>
              <a:avLst/>
              <a:gdLst/>
              <a:ahLst/>
              <a:cxnLst/>
              <a:rect r="r" b="b" t="t" l="l"/>
              <a:pathLst>
                <a:path h="287172" w="2346493">
                  <a:moveTo>
                    <a:pt x="28803" y="0"/>
                  </a:moveTo>
                  <a:lnTo>
                    <a:pt x="2317690" y="0"/>
                  </a:lnTo>
                  <a:cubicBezTo>
                    <a:pt x="2333598" y="0"/>
                    <a:pt x="2346493" y="12896"/>
                    <a:pt x="2346493" y="28803"/>
                  </a:cubicBezTo>
                  <a:lnTo>
                    <a:pt x="2346493" y="258369"/>
                  </a:lnTo>
                  <a:cubicBezTo>
                    <a:pt x="2346493" y="274276"/>
                    <a:pt x="2333598" y="287172"/>
                    <a:pt x="2317690" y="287172"/>
                  </a:cubicBezTo>
                  <a:lnTo>
                    <a:pt x="28803" y="287172"/>
                  </a:lnTo>
                  <a:cubicBezTo>
                    <a:pt x="12896" y="287172"/>
                    <a:pt x="0" y="274276"/>
                    <a:pt x="0" y="258369"/>
                  </a:cubicBezTo>
                  <a:lnTo>
                    <a:pt x="0" y="28803"/>
                  </a:lnTo>
                  <a:cubicBezTo>
                    <a:pt x="0" y="12896"/>
                    <a:pt x="12896" y="0"/>
                    <a:pt x="28803" y="0"/>
                  </a:cubicBezTo>
                  <a:close/>
                </a:path>
              </a:pathLst>
            </a:custGeom>
            <a:solidFill>
              <a:srgbClr val="F9FAF4"/>
            </a:solidFill>
          </p:spPr>
        </p:sp>
        <p:sp>
          <p:nvSpPr>
            <p:cNvPr name="TextBox 7" id="7"/>
            <p:cNvSpPr txBox="true"/>
            <p:nvPr/>
          </p:nvSpPr>
          <p:spPr>
            <a:xfrm>
              <a:off x="0" y="-47625"/>
              <a:ext cx="2346493" cy="334797"/>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236742" y="4330333"/>
            <a:ext cx="13678264" cy="666484"/>
          </a:xfrm>
          <a:prstGeom prst="rect">
            <a:avLst/>
          </a:prstGeom>
        </p:spPr>
        <p:txBody>
          <a:bodyPr anchor="t" rtlCol="false" tIns="0" lIns="0" bIns="0" rIns="0">
            <a:spAutoFit/>
          </a:bodyPr>
          <a:lstStyle/>
          <a:p>
            <a:pPr>
              <a:lnSpc>
                <a:spcPts val="5441"/>
              </a:lnSpc>
            </a:pPr>
            <a:r>
              <a:rPr lang="en-US" sz="4185" spc="-125">
                <a:solidFill>
                  <a:srgbClr val="1C1C1D"/>
                </a:solidFill>
                <a:latin typeface="Be Vietnam"/>
              </a:rPr>
              <a:t>Services you’ll love backed by people you trust.</a:t>
            </a:r>
          </a:p>
        </p:txBody>
      </p:sp>
      <p:sp>
        <p:nvSpPr>
          <p:cNvPr name="TextBox 9" id="9"/>
          <p:cNvSpPr txBox="true"/>
          <p:nvPr/>
        </p:nvSpPr>
        <p:spPr>
          <a:xfrm rot="0">
            <a:off x="2236742" y="3066406"/>
            <a:ext cx="4561851" cy="556844"/>
          </a:xfrm>
          <a:prstGeom prst="rect">
            <a:avLst/>
          </a:prstGeom>
        </p:spPr>
        <p:txBody>
          <a:bodyPr anchor="t" rtlCol="false" tIns="0" lIns="0" bIns="0" rIns="0">
            <a:spAutoFit/>
          </a:bodyPr>
          <a:lstStyle/>
          <a:p>
            <a:pPr>
              <a:lnSpc>
                <a:spcPts val="4688"/>
              </a:lnSpc>
            </a:pPr>
            <a:r>
              <a:rPr lang="en-US" sz="3348" spc="-33">
                <a:solidFill>
                  <a:srgbClr val="F9FAF4"/>
                </a:solidFill>
                <a:latin typeface="Be Vietnam Bold"/>
              </a:rPr>
              <a:t>VALUE PROPOSITION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94011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Problem &amp; Solution</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02</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8404916" cy="10287000"/>
            <a:chOff x="0" y="0"/>
            <a:chExt cx="1861375" cy="2278187"/>
          </a:xfrm>
        </p:grpSpPr>
        <p:sp>
          <p:nvSpPr>
            <p:cNvPr name="Freeform 3" id="3"/>
            <p:cNvSpPr/>
            <p:nvPr/>
          </p:nvSpPr>
          <p:spPr>
            <a:xfrm flipH="false" flipV="false" rot="0">
              <a:off x="0" y="0"/>
              <a:ext cx="1861376" cy="2278187"/>
            </a:xfrm>
            <a:custGeom>
              <a:avLst/>
              <a:gdLst/>
              <a:ahLst/>
              <a:cxnLst/>
              <a:rect r="r" b="b" t="t" l="l"/>
              <a:pathLst>
                <a:path h="2278187" w="1861376">
                  <a:moveTo>
                    <a:pt x="50661" y="0"/>
                  </a:moveTo>
                  <a:lnTo>
                    <a:pt x="1810714" y="0"/>
                  </a:lnTo>
                  <a:cubicBezTo>
                    <a:pt x="1838694" y="0"/>
                    <a:pt x="1861376" y="22682"/>
                    <a:pt x="1861376" y="50661"/>
                  </a:cubicBezTo>
                  <a:lnTo>
                    <a:pt x="1861376" y="2227525"/>
                  </a:lnTo>
                  <a:cubicBezTo>
                    <a:pt x="1861376" y="2255505"/>
                    <a:pt x="1838694" y="2278187"/>
                    <a:pt x="1810714" y="2278187"/>
                  </a:cubicBezTo>
                  <a:lnTo>
                    <a:pt x="50661" y="2278187"/>
                  </a:lnTo>
                  <a:cubicBezTo>
                    <a:pt x="22682" y="2278187"/>
                    <a:pt x="0" y="2255505"/>
                    <a:pt x="0" y="2227525"/>
                  </a:cubicBezTo>
                  <a:lnTo>
                    <a:pt x="0" y="50661"/>
                  </a:lnTo>
                  <a:cubicBezTo>
                    <a:pt x="0" y="22682"/>
                    <a:pt x="22682" y="0"/>
                    <a:pt x="50661" y="0"/>
                  </a:cubicBezTo>
                  <a:close/>
                </a:path>
              </a:pathLst>
            </a:custGeom>
            <a:solidFill>
              <a:srgbClr val="1C1C1D"/>
            </a:solidFill>
          </p:spPr>
        </p:sp>
        <p:sp>
          <p:nvSpPr>
            <p:cNvPr name="TextBox 4" id="4"/>
            <p:cNvSpPr txBox="true"/>
            <p:nvPr/>
          </p:nvSpPr>
          <p:spPr>
            <a:xfrm>
              <a:off x="0" y="-47625"/>
              <a:ext cx="1861375"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2459912"/>
            <a:ext cx="6032997"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Problem</a:t>
            </a:r>
          </a:p>
        </p:txBody>
      </p:sp>
      <p:sp>
        <p:nvSpPr>
          <p:cNvPr name="TextBox 6" id="6"/>
          <p:cNvSpPr txBox="true"/>
          <p:nvPr/>
        </p:nvSpPr>
        <p:spPr>
          <a:xfrm rot="0">
            <a:off x="8719802" y="4379673"/>
            <a:ext cx="8399769" cy="3350602"/>
          </a:xfrm>
          <a:prstGeom prst="rect">
            <a:avLst/>
          </a:prstGeom>
        </p:spPr>
        <p:txBody>
          <a:bodyPr anchor="t" rtlCol="false" tIns="0" lIns="0" bIns="0" rIns="0">
            <a:spAutoFit/>
          </a:bodyPr>
          <a:lstStyle/>
          <a:p>
            <a:pPr>
              <a:lnSpc>
                <a:spcPts val="5371"/>
              </a:lnSpc>
            </a:pPr>
            <a:r>
              <a:rPr lang="en-US" sz="3836">
                <a:solidFill>
                  <a:srgbClr val="000000"/>
                </a:solidFill>
                <a:latin typeface="Canva Sans"/>
              </a:rPr>
              <a:t>A </a:t>
            </a:r>
            <a:r>
              <a:rPr lang="en-US" sz="3836">
                <a:solidFill>
                  <a:srgbClr val="000000"/>
                </a:solidFill>
                <a:latin typeface="Canva Sans Bold"/>
              </a:rPr>
              <a:t>service</a:t>
            </a:r>
            <a:r>
              <a:rPr lang="en-US" sz="3836">
                <a:solidFill>
                  <a:srgbClr val="000000"/>
                </a:solidFill>
                <a:latin typeface="Canva Sans"/>
              </a:rPr>
              <a:t> recommendation app where you can </a:t>
            </a:r>
            <a:r>
              <a:rPr lang="en-US" sz="3836">
                <a:solidFill>
                  <a:srgbClr val="000000"/>
                </a:solidFill>
                <a:latin typeface="Canva Sans Bold"/>
              </a:rPr>
              <a:t>see and request</a:t>
            </a:r>
            <a:r>
              <a:rPr lang="en-US" sz="3836">
                <a:solidFill>
                  <a:srgbClr val="000000"/>
                </a:solidFill>
                <a:latin typeface="Canva Sans"/>
              </a:rPr>
              <a:t> recommendations from </a:t>
            </a:r>
            <a:r>
              <a:rPr lang="en-US" sz="3836">
                <a:solidFill>
                  <a:srgbClr val="000000"/>
                </a:solidFill>
                <a:latin typeface="Canva Sans Bold"/>
              </a:rPr>
              <a:t>friends &amp; friends of friends </a:t>
            </a:r>
            <a:r>
              <a:rPr lang="en-US" sz="3836">
                <a:solidFill>
                  <a:srgbClr val="000000"/>
                </a:solidFill>
                <a:latin typeface="Canva Sans"/>
              </a:rPr>
              <a:t>for things like plumbers, mechanics, nannies, etc. </a:t>
            </a:r>
          </a:p>
        </p:txBody>
      </p:sp>
      <p:sp>
        <p:nvSpPr>
          <p:cNvPr name="TextBox 7" id="7"/>
          <p:cNvSpPr txBox="true"/>
          <p:nvPr/>
        </p:nvSpPr>
        <p:spPr>
          <a:xfrm rot="0">
            <a:off x="8719802" y="2459912"/>
            <a:ext cx="10689838" cy="1387467"/>
          </a:xfrm>
          <a:prstGeom prst="rect">
            <a:avLst/>
          </a:prstGeom>
        </p:spPr>
        <p:txBody>
          <a:bodyPr anchor="t" rtlCol="false" tIns="0" lIns="0" bIns="0" rIns="0">
            <a:spAutoFit/>
          </a:bodyPr>
          <a:lstStyle/>
          <a:p>
            <a:pPr>
              <a:lnSpc>
                <a:spcPts val="10599"/>
              </a:lnSpc>
            </a:pPr>
            <a:r>
              <a:rPr lang="en-US" sz="9999" spc="-299">
                <a:solidFill>
                  <a:srgbClr val="907CE1"/>
                </a:solidFill>
                <a:latin typeface="Be Vietnam"/>
              </a:rPr>
              <a:t>Solution</a:t>
            </a:r>
          </a:p>
        </p:txBody>
      </p:sp>
      <p:sp>
        <p:nvSpPr>
          <p:cNvPr name="TextBox 8" id="8"/>
          <p:cNvSpPr txBox="true"/>
          <p:nvPr/>
        </p:nvSpPr>
        <p:spPr>
          <a:xfrm rot="0">
            <a:off x="1028700" y="4379673"/>
            <a:ext cx="6032997" cy="3580765"/>
          </a:xfrm>
          <a:prstGeom prst="rect">
            <a:avLst/>
          </a:prstGeom>
        </p:spPr>
        <p:txBody>
          <a:bodyPr anchor="t" rtlCol="false" tIns="0" lIns="0" bIns="0" rIns="0">
            <a:spAutoFit/>
          </a:bodyPr>
          <a:lstStyle/>
          <a:p>
            <a:pPr>
              <a:lnSpc>
                <a:spcPts val="4759"/>
              </a:lnSpc>
            </a:pPr>
            <a:r>
              <a:rPr lang="en-US" sz="3399">
                <a:solidFill>
                  <a:srgbClr val="F9FAF4"/>
                </a:solidFill>
                <a:latin typeface="Canva Sans"/>
              </a:rPr>
              <a:t>People find it difficult to find services that suit their personal needs, and online reviews from strangers are often unhelpful with the search. </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sp>
        <p:nvSpPr>
          <p:cNvPr name="TextBox 2" id="2"/>
          <p:cNvSpPr txBox="true"/>
          <p:nvPr/>
        </p:nvSpPr>
        <p:spPr>
          <a:xfrm rot="0">
            <a:off x="1028700" y="4494754"/>
            <a:ext cx="8399769" cy="3350602"/>
          </a:xfrm>
          <a:prstGeom prst="rect">
            <a:avLst/>
          </a:prstGeom>
        </p:spPr>
        <p:txBody>
          <a:bodyPr anchor="t" rtlCol="false" tIns="0" lIns="0" bIns="0" rIns="0">
            <a:spAutoFit/>
          </a:bodyPr>
          <a:lstStyle/>
          <a:p>
            <a:pPr>
              <a:lnSpc>
                <a:spcPts val="5371"/>
              </a:lnSpc>
            </a:pPr>
            <a:r>
              <a:rPr lang="en-US" sz="3836">
                <a:solidFill>
                  <a:srgbClr val="000000"/>
                </a:solidFill>
                <a:latin typeface="Canva Sans"/>
              </a:rPr>
              <a:t>A </a:t>
            </a:r>
            <a:r>
              <a:rPr lang="en-US" sz="3836">
                <a:solidFill>
                  <a:srgbClr val="000000"/>
                </a:solidFill>
                <a:latin typeface="Canva Sans Bold"/>
              </a:rPr>
              <a:t>service</a:t>
            </a:r>
            <a:r>
              <a:rPr lang="en-US" sz="3836">
                <a:solidFill>
                  <a:srgbClr val="000000"/>
                </a:solidFill>
                <a:latin typeface="Canva Sans"/>
              </a:rPr>
              <a:t> recommendation app where you can </a:t>
            </a:r>
            <a:r>
              <a:rPr lang="en-US" sz="3836">
                <a:solidFill>
                  <a:srgbClr val="000000"/>
                </a:solidFill>
                <a:latin typeface="Canva Sans Bold"/>
              </a:rPr>
              <a:t>see and request</a:t>
            </a:r>
            <a:r>
              <a:rPr lang="en-US" sz="3836">
                <a:solidFill>
                  <a:srgbClr val="000000"/>
                </a:solidFill>
                <a:latin typeface="Canva Sans"/>
              </a:rPr>
              <a:t> recommendations from </a:t>
            </a:r>
            <a:r>
              <a:rPr lang="en-US" sz="3836">
                <a:solidFill>
                  <a:srgbClr val="000000"/>
                </a:solidFill>
                <a:latin typeface="Canva Sans Bold"/>
              </a:rPr>
              <a:t>friends &amp; friends of friends </a:t>
            </a:r>
            <a:r>
              <a:rPr lang="en-US" sz="3836">
                <a:solidFill>
                  <a:srgbClr val="000000"/>
                </a:solidFill>
                <a:latin typeface="Canva Sans"/>
              </a:rPr>
              <a:t>for things like plumbers, mechanics, nannies, etc. </a:t>
            </a:r>
          </a:p>
        </p:txBody>
      </p:sp>
      <p:sp>
        <p:nvSpPr>
          <p:cNvPr name="TextBox 3" id="3"/>
          <p:cNvSpPr txBox="true"/>
          <p:nvPr/>
        </p:nvSpPr>
        <p:spPr>
          <a:xfrm rot="0">
            <a:off x="1028700" y="2574993"/>
            <a:ext cx="10689838" cy="1387467"/>
          </a:xfrm>
          <a:prstGeom prst="rect">
            <a:avLst/>
          </a:prstGeom>
        </p:spPr>
        <p:txBody>
          <a:bodyPr anchor="t" rtlCol="false" tIns="0" lIns="0" bIns="0" rIns="0">
            <a:spAutoFit/>
          </a:bodyPr>
          <a:lstStyle/>
          <a:p>
            <a:pPr>
              <a:lnSpc>
                <a:spcPts val="10599"/>
              </a:lnSpc>
            </a:pPr>
            <a:r>
              <a:rPr lang="en-US" sz="9999" spc="-299">
                <a:solidFill>
                  <a:srgbClr val="907CE1"/>
                </a:solidFill>
                <a:latin typeface="Be Vietnam"/>
              </a:rPr>
              <a:t>Solution</a:t>
            </a:r>
          </a:p>
        </p:txBody>
      </p:sp>
      <p:sp>
        <p:nvSpPr>
          <p:cNvPr name="TextBox 4" id="4"/>
          <p:cNvSpPr txBox="true"/>
          <p:nvPr/>
        </p:nvSpPr>
        <p:spPr>
          <a:xfrm rot="0">
            <a:off x="8082421" y="1081616"/>
            <a:ext cx="3753991" cy="1153795"/>
          </a:xfrm>
          <a:prstGeom prst="rect">
            <a:avLst/>
          </a:prstGeom>
        </p:spPr>
        <p:txBody>
          <a:bodyPr anchor="t" rtlCol="false" tIns="0" lIns="0" bIns="0" rIns="0">
            <a:spAutoFit/>
          </a:bodyPr>
          <a:lstStyle/>
          <a:p>
            <a:pPr algn="ctr">
              <a:lnSpc>
                <a:spcPts val="3079"/>
              </a:lnSpc>
            </a:pPr>
            <a:r>
              <a:rPr lang="en-US" sz="2199" spc="-21">
                <a:solidFill>
                  <a:srgbClr val="907CE1"/>
                </a:solidFill>
                <a:latin typeface="Be Vietnam Bold"/>
              </a:rPr>
              <a:t>Removes clutter of other categories and focuses on addressing needs </a:t>
            </a:r>
          </a:p>
        </p:txBody>
      </p:sp>
      <p:sp>
        <p:nvSpPr>
          <p:cNvPr name="TextBox 5" id="5"/>
          <p:cNvSpPr txBox="true"/>
          <p:nvPr/>
        </p:nvSpPr>
        <p:spPr>
          <a:xfrm rot="0">
            <a:off x="13137491" y="2515064"/>
            <a:ext cx="3753991" cy="1544320"/>
          </a:xfrm>
          <a:prstGeom prst="rect">
            <a:avLst/>
          </a:prstGeom>
        </p:spPr>
        <p:txBody>
          <a:bodyPr anchor="t" rtlCol="false" tIns="0" lIns="0" bIns="0" rIns="0">
            <a:spAutoFit/>
          </a:bodyPr>
          <a:lstStyle/>
          <a:p>
            <a:pPr algn="ctr">
              <a:lnSpc>
                <a:spcPts val="3079"/>
              </a:lnSpc>
            </a:pPr>
            <a:r>
              <a:rPr lang="en-US" sz="2199" spc="-21">
                <a:solidFill>
                  <a:srgbClr val="907CE1"/>
                </a:solidFill>
                <a:latin typeface="Be Vietnam Bold"/>
              </a:rPr>
              <a:t>Can explicitly solicit recommendations instead of just relying on existing content</a:t>
            </a:r>
          </a:p>
        </p:txBody>
      </p:sp>
      <p:sp>
        <p:nvSpPr>
          <p:cNvPr name="TextBox 6" id="6"/>
          <p:cNvSpPr txBox="true"/>
          <p:nvPr/>
        </p:nvSpPr>
        <p:spPr>
          <a:xfrm rot="0">
            <a:off x="13137491" y="7113027"/>
            <a:ext cx="3753991" cy="1934845"/>
          </a:xfrm>
          <a:prstGeom prst="rect">
            <a:avLst/>
          </a:prstGeom>
        </p:spPr>
        <p:txBody>
          <a:bodyPr anchor="t" rtlCol="false" tIns="0" lIns="0" bIns="0" rIns="0">
            <a:spAutoFit/>
          </a:bodyPr>
          <a:lstStyle/>
          <a:p>
            <a:pPr algn="ctr">
              <a:lnSpc>
                <a:spcPts val="3079"/>
              </a:lnSpc>
            </a:pPr>
            <a:r>
              <a:rPr lang="en-US" sz="2199" spc="-21">
                <a:solidFill>
                  <a:srgbClr val="907CE1"/>
                </a:solidFill>
                <a:latin typeface="Be Vietnam Bold"/>
              </a:rPr>
              <a:t>Can get trusted recommendations from a network that extends beyond just direct connections</a:t>
            </a:r>
          </a:p>
        </p:txBody>
      </p:sp>
      <p:sp>
        <p:nvSpPr>
          <p:cNvPr name="AutoShape 7" id="7"/>
          <p:cNvSpPr/>
          <p:nvPr/>
        </p:nvSpPr>
        <p:spPr>
          <a:xfrm flipV="true">
            <a:off x="2448801" y="2441643"/>
            <a:ext cx="7392740" cy="2119786"/>
          </a:xfrm>
          <a:prstGeom prst="line">
            <a:avLst/>
          </a:prstGeom>
          <a:ln cap="flat" w="76200">
            <a:solidFill>
              <a:srgbClr val="000000"/>
            </a:solidFill>
            <a:prstDash val="solid"/>
            <a:headEnd type="none" len="sm" w="sm"/>
            <a:tailEnd type="triangle" len="med" w="lg"/>
          </a:ln>
        </p:spPr>
      </p:sp>
      <p:sp>
        <p:nvSpPr>
          <p:cNvPr name="AutoShape 8" id="8"/>
          <p:cNvSpPr/>
          <p:nvPr/>
        </p:nvSpPr>
        <p:spPr>
          <a:xfrm flipV="true">
            <a:off x="2448801" y="2441643"/>
            <a:ext cx="7392740" cy="2119786"/>
          </a:xfrm>
          <a:prstGeom prst="line">
            <a:avLst/>
          </a:prstGeom>
          <a:ln cap="flat" w="76200">
            <a:solidFill>
              <a:srgbClr val="000000"/>
            </a:solidFill>
            <a:prstDash val="solid"/>
            <a:headEnd type="none" len="sm" w="sm"/>
            <a:tailEnd type="triangle" len="med" w="lg"/>
          </a:ln>
        </p:spPr>
      </p:sp>
      <p:sp>
        <p:nvSpPr>
          <p:cNvPr name="AutoShape 9" id="9"/>
          <p:cNvSpPr/>
          <p:nvPr/>
        </p:nvSpPr>
        <p:spPr>
          <a:xfrm>
            <a:off x="9144000" y="6241493"/>
            <a:ext cx="3993491" cy="1858007"/>
          </a:xfrm>
          <a:prstGeom prst="line">
            <a:avLst/>
          </a:prstGeom>
          <a:ln cap="flat" w="76200">
            <a:solidFill>
              <a:srgbClr val="000000"/>
            </a:solidFill>
            <a:prstDash val="solid"/>
            <a:headEnd type="none" len="sm" w="sm"/>
            <a:tailEnd type="triangle" len="med" w="lg"/>
          </a:ln>
        </p:spPr>
      </p:sp>
      <p:sp>
        <p:nvSpPr>
          <p:cNvPr name="AutoShape 10" id="10"/>
          <p:cNvSpPr/>
          <p:nvPr/>
        </p:nvSpPr>
        <p:spPr>
          <a:xfrm flipV="true">
            <a:off x="8607835" y="4258440"/>
            <a:ext cx="6406652" cy="1291850"/>
          </a:xfrm>
          <a:prstGeom prst="line">
            <a:avLst/>
          </a:prstGeom>
          <a:ln cap="flat" w="76200">
            <a:solidFill>
              <a:srgbClr val="000000"/>
            </a:solidFill>
            <a:prstDash val="solid"/>
            <a:headEnd type="none" len="sm" w="sm"/>
            <a:tailEnd type="triangle" len="med" w="lg"/>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8357352" y="1031081"/>
            <a:ext cx="4250562" cy="3947005"/>
            <a:chOff x="0" y="0"/>
            <a:chExt cx="941341" cy="874114"/>
          </a:xfrm>
        </p:grpSpPr>
        <p:sp>
          <p:nvSpPr>
            <p:cNvPr name="Freeform 3" id="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4" id="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13008744" y="1023938"/>
            <a:ext cx="4250562" cy="3954149"/>
            <a:chOff x="0" y="0"/>
            <a:chExt cx="941341" cy="875696"/>
          </a:xfrm>
        </p:grpSpPr>
        <p:sp>
          <p:nvSpPr>
            <p:cNvPr name="Freeform 8" id="8"/>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9" id="9"/>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8357352" y="5337489"/>
            <a:ext cx="4250562" cy="3930336"/>
            <a:chOff x="0" y="0"/>
            <a:chExt cx="941341" cy="870423"/>
          </a:xfrm>
        </p:grpSpPr>
        <p:sp>
          <p:nvSpPr>
            <p:cNvPr name="Freeform 11" id="11"/>
            <p:cNvSpPr/>
            <p:nvPr/>
          </p:nvSpPr>
          <p:spPr>
            <a:xfrm flipH="false" flipV="false" rot="0">
              <a:off x="0" y="0"/>
              <a:ext cx="941341" cy="870423"/>
            </a:xfrm>
            <a:custGeom>
              <a:avLst/>
              <a:gdLst/>
              <a:ahLst/>
              <a:cxnLst/>
              <a:rect r="r" b="b" t="t" l="l"/>
              <a:pathLst>
                <a:path h="870423" w="941341">
                  <a:moveTo>
                    <a:pt x="100176" y="0"/>
                  </a:moveTo>
                  <a:lnTo>
                    <a:pt x="841165" y="0"/>
                  </a:lnTo>
                  <a:cubicBezTo>
                    <a:pt x="867733" y="0"/>
                    <a:pt x="893213" y="10554"/>
                    <a:pt x="912000" y="29341"/>
                  </a:cubicBezTo>
                  <a:cubicBezTo>
                    <a:pt x="930787" y="48128"/>
                    <a:pt x="941341" y="73608"/>
                    <a:pt x="941341" y="100176"/>
                  </a:cubicBezTo>
                  <a:lnTo>
                    <a:pt x="941341" y="770247"/>
                  </a:lnTo>
                  <a:cubicBezTo>
                    <a:pt x="941341" y="825572"/>
                    <a:pt x="896491" y="870423"/>
                    <a:pt x="841165" y="870423"/>
                  </a:cubicBezTo>
                  <a:lnTo>
                    <a:pt x="100176" y="870423"/>
                  </a:lnTo>
                  <a:cubicBezTo>
                    <a:pt x="73608" y="870423"/>
                    <a:pt x="48128" y="859869"/>
                    <a:pt x="29341" y="841082"/>
                  </a:cubicBezTo>
                  <a:cubicBezTo>
                    <a:pt x="10554" y="822295"/>
                    <a:pt x="0" y="796815"/>
                    <a:pt x="0" y="770247"/>
                  </a:cubicBezTo>
                  <a:lnTo>
                    <a:pt x="0" y="100176"/>
                  </a:lnTo>
                  <a:cubicBezTo>
                    <a:pt x="0" y="73608"/>
                    <a:pt x="10554" y="48128"/>
                    <a:pt x="29341" y="29341"/>
                  </a:cubicBezTo>
                  <a:cubicBezTo>
                    <a:pt x="48128" y="10554"/>
                    <a:pt x="73608" y="0"/>
                    <a:pt x="100176" y="0"/>
                  </a:cubicBezTo>
                  <a:close/>
                </a:path>
              </a:pathLst>
            </a:custGeom>
            <a:solidFill>
              <a:srgbClr val="DBDBDB"/>
            </a:solidFill>
          </p:spPr>
        </p:sp>
        <p:sp>
          <p:nvSpPr>
            <p:cNvPr name="TextBox 12" id="12"/>
            <p:cNvSpPr txBox="true"/>
            <p:nvPr/>
          </p:nvSpPr>
          <p:spPr>
            <a:xfrm>
              <a:off x="0" y="-47625"/>
              <a:ext cx="941341" cy="918048"/>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16102018" y="8096250"/>
            <a:ext cx="1157288" cy="1157288"/>
          </a:xfrm>
          <a:custGeom>
            <a:avLst/>
            <a:gdLst/>
            <a:ahLst/>
            <a:cxnLst/>
            <a:rect r="r" b="b" t="t" l="l"/>
            <a:pathLst>
              <a:path h="1157288" w="1157288">
                <a:moveTo>
                  <a:pt x="0" y="0"/>
                </a:moveTo>
                <a:lnTo>
                  <a:pt x="1157288" y="0"/>
                </a:lnTo>
                <a:lnTo>
                  <a:pt x="1157288" y="1157288"/>
                </a:lnTo>
                <a:lnTo>
                  <a:pt x="0" y="1157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3007964" y="5337489"/>
            <a:ext cx="4250562" cy="3947005"/>
            <a:chOff x="0" y="0"/>
            <a:chExt cx="941341" cy="874114"/>
          </a:xfrm>
        </p:grpSpPr>
        <p:sp>
          <p:nvSpPr>
            <p:cNvPr name="Freeform 15" id="15"/>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6" id="16"/>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grpSp>
        <p:nvGrpSpPr>
          <p:cNvPr name="Group 17" id="17"/>
          <p:cNvGrpSpPr>
            <a:grpSpLocks noChangeAspect="true"/>
          </p:cNvGrpSpPr>
          <p:nvPr/>
        </p:nvGrpSpPr>
        <p:grpSpPr>
          <a:xfrm rot="0">
            <a:off x="8800918" y="5699644"/>
            <a:ext cx="1081266" cy="1081262"/>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TextBox 19" id="19"/>
          <p:cNvSpPr txBox="true"/>
          <p:nvPr/>
        </p:nvSpPr>
        <p:spPr>
          <a:xfrm rot="0">
            <a:off x="8847855" y="2426874"/>
            <a:ext cx="3269555" cy="20821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Parents</a:t>
            </a:r>
            <a:r>
              <a:rPr lang="en-US" sz="2400" spc="-24">
                <a:solidFill>
                  <a:srgbClr val="F9FAF4"/>
                </a:solidFill>
                <a:latin typeface="Be Vietnam"/>
              </a:rPr>
              <a:t> who want the best for their kids when it comes to</a:t>
            </a:r>
            <a:r>
              <a:rPr lang="en-US" sz="2400" spc="-24">
                <a:solidFill>
                  <a:srgbClr val="F9FAF4"/>
                </a:solidFill>
                <a:latin typeface="Be Vietnam Bold"/>
              </a:rPr>
              <a:t> </a:t>
            </a:r>
            <a:r>
              <a:rPr lang="en-US" sz="2400" spc="-24">
                <a:solidFill>
                  <a:srgbClr val="F9FAF4"/>
                </a:solidFill>
                <a:latin typeface="Be Vietnam"/>
              </a:rPr>
              <a:t>activities &amp; caretakers</a:t>
            </a:r>
          </a:p>
          <a:p>
            <a:pPr>
              <a:lnSpc>
                <a:spcPts val="3360"/>
              </a:lnSpc>
            </a:pPr>
            <a:r>
              <a:rPr lang="en-US" sz="2400" spc="-24">
                <a:solidFill>
                  <a:srgbClr val="F9FAF4"/>
                </a:solidFill>
                <a:latin typeface="Be Vietnam Ultra-Bold Italics"/>
              </a:rPr>
              <a:t>Ex: Xin</a:t>
            </a:r>
          </a:p>
        </p:txBody>
      </p:sp>
      <p:sp>
        <p:nvSpPr>
          <p:cNvPr name="TextBox 20" id="20"/>
          <p:cNvSpPr txBox="true"/>
          <p:nvPr/>
        </p:nvSpPr>
        <p:spPr>
          <a:xfrm rot="0">
            <a:off x="1028689" y="4533900"/>
            <a:ext cx="6928613" cy="1181100"/>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Primary Users </a:t>
            </a:r>
          </a:p>
        </p:txBody>
      </p:sp>
      <p:grpSp>
        <p:nvGrpSpPr>
          <p:cNvPr name="Group 21" id="21"/>
          <p:cNvGrpSpPr>
            <a:grpSpLocks noChangeAspect="true"/>
          </p:cNvGrpSpPr>
          <p:nvPr/>
        </p:nvGrpSpPr>
        <p:grpSpPr>
          <a:xfrm rot="0">
            <a:off x="13284559" y="5502734"/>
            <a:ext cx="1081266" cy="1081262"/>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8973" t="-2243" r="-10094" b="-16824"/>
              </a:stretch>
            </a:blipFill>
          </p:spPr>
        </p:sp>
      </p:grpSp>
      <p:grpSp>
        <p:nvGrpSpPr>
          <p:cNvPr name="Group 23" id="23"/>
          <p:cNvGrpSpPr>
            <a:grpSpLocks noChangeAspect="true"/>
          </p:cNvGrpSpPr>
          <p:nvPr/>
        </p:nvGrpSpPr>
        <p:grpSpPr>
          <a:xfrm rot="0">
            <a:off x="8603367" y="1250362"/>
            <a:ext cx="1081266" cy="1081262"/>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grpSp>
        <p:nvGrpSpPr>
          <p:cNvPr name="Group 25" id="25"/>
          <p:cNvGrpSpPr>
            <a:grpSpLocks noChangeAspect="true"/>
          </p:cNvGrpSpPr>
          <p:nvPr/>
        </p:nvGrpSpPr>
        <p:grpSpPr>
          <a:xfrm rot="0">
            <a:off x="13284559" y="1105963"/>
            <a:ext cx="1423426" cy="1370060"/>
            <a:chOff x="30480" y="591820"/>
            <a:chExt cx="12736830" cy="12259310"/>
          </a:xfrm>
        </p:grpSpPr>
        <p:sp>
          <p:nvSpPr>
            <p:cNvPr name="Freeform 26" id="26"/>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7"/>
              <a:stretch>
                <a:fillRect l="-243" t="-9431" r="243" b="837"/>
              </a:stretch>
            </a:blipFill>
          </p:spPr>
        </p:sp>
      </p:grpSp>
      <p:sp>
        <p:nvSpPr>
          <p:cNvPr name="TextBox 27" id="27"/>
          <p:cNvSpPr txBox="true"/>
          <p:nvPr/>
        </p:nvSpPr>
        <p:spPr>
          <a:xfrm rot="0">
            <a:off x="13498467" y="2845974"/>
            <a:ext cx="3272409" cy="16630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People who don’t really trust public reviews from strangers</a:t>
            </a:r>
          </a:p>
          <a:p>
            <a:pPr>
              <a:lnSpc>
                <a:spcPts val="3360"/>
              </a:lnSpc>
            </a:pPr>
            <a:r>
              <a:rPr lang="en-US" sz="2400" spc="-24">
                <a:solidFill>
                  <a:srgbClr val="F9FAF4"/>
                </a:solidFill>
                <a:latin typeface="Be Vietnam Ultra-Bold Italics"/>
              </a:rPr>
              <a:t>Ex: Marie</a:t>
            </a:r>
          </a:p>
        </p:txBody>
      </p:sp>
      <p:sp>
        <p:nvSpPr>
          <p:cNvPr name="TextBox 28" id="28"/>
          <p:cNvSpPr txBox="true"/>
          <p:nvPr/>
        </p:nvSpPr>
        <p:spPr>
          <a:xfrm rot="0">
            <a:off x="8847855" y="7210425"/>
            <a:ext cx="3269555"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People going through </a:t>
            </a:r>
            <a:r>
              <a:rPr lang="en-US" sz="2400" spc="-24">
                <a:solidFill>
                  <a:srgbClr val="1C1C1D"/>
                </a:solidFill>
                <a:latin typeface="Be Vietnam Ultra-Bold"/>
              </a:rPr>
              <a:t>life transitions</a:t>
            </a:r>
            <a:r>
              <a:rPr lang="en-US" sz="2400" spc="-24">
                <a:solidFill>
                  <a:srgbClr val="1C1C1D"/>
                </a:solidFill>
                <a:latin typeface="Be Vietnam"/>
              </a:rPr>
              <a:t> like graduating college</a:t>
            </a:r>
          </a:p>
          <a:p>
            <a:pPr>
              <a:lnSpc>
                <a:spcPts val="3360"/>
              </a:lnSpc>
            </a:pPr>
            <a:r>
              <a:rPr lang="en-US" sz="2400" spc="-24">
                <a:solidFill>
                  <a:srgbClr val="1C1C1D"/>
                </a:solidFill>
                <a:latin typeface="Be Vietnam Ultra-Bold Italics"/>
              </a:rPr>
              <a:t>Ex: Alex</a:t>
            </a:r>
          </a:p>
        </p:txBody>
      </p:sp>
      <p:sp>
        <p:nvSpPr>
          <p:cNvPr name="TextBox 29" id="29"/>
          <p:cNvSpPr txBox="true"/>
          <p:nvPr/>
        </p:nvSpPr>
        <p:spPr>
          <a:xfrm rot="0">
            <a:off x="13498467" y="7571482"/>
            <a:ext cx="3269555" cy="12439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People who have</a:t>
            </a:r>
            <a:r>
              <a:rPr lang="en-US" sz="2400" spc="-24">
                <a:solidFill>
                  <a:srgbClr val="F9FAF4"/>
                </a:solidFill>
                <a:latin typeface="Be Vietnam Ultra-Bold"/>
              </a:rPr>
              <a:t> recently moved </a:t>
            </a:r>
          </a:p>
          <a:p>
            <a:pPr>
              <a:lnSpc>
                <a:spcPts val="3360"/>
              </a:lnSpc>
            </a:pPr>
            <a:r>
              <a:rPr lang="en-US" sz="2400" spc="-24">
                <a:solidFill>
                  <a:srgbClr val="F9FAF4"/>
                </a:solidFill>
                <a:latin typeface="Be Vietnam Ultra-Bold Italics"/>
              </a:rPr>
              <a:t>Ex: Steven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94011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Market Research</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03</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7373946" y="747626"/>
            <a:ext cx="4847623" cy="10507347"/>
          </a:xfrm>
          <a:custGeom>
            <a:avLst/>
            <a:gdLst/>
            <a:ahLst/>
            <a:cxnLst/>
            <a:rect r="r" b="b" t="t" l="l"/>
            <a:pathLst>
              <a:path h="10507347" w="4847623">
                <a:moveTo>
                  <a:pt x="0" y="0"/>
                </a:moveTo>
                <a:lnTo>
                  <a:pt x="4847623" y="0"/>
                </a:lnTo>
                <a:lnTo>
                  <a:pt x="4847623" y="10507348"/>
                </a:lnTo>
                <a:lnTo>
                  <a:pt x="0" y="10507348"/>
                </a:lnTo>
                <a:lnTo>
                  <a:pt x="0" y="0"/>
                </a:lnTo>
                <a:close/>
              </a:path>
            </a:pathLst>
          </a:custGeom>
          <a:blipFill>
            <a:blip r:embed="rId2"/>
            <a:stretch>
              <a:fillRect l="-88" t="0" r="0" b="0"/>
            </a:stretch>
          </a:blipFill>
        </p:spPr>
      </p:sp>
      <p:sp>
        <p:nvSpPr>
          <p:cNvPr name="Freeform 3" id="3"/>
          <p:cNvSpPr/>
          <p:nvPr/>
        </p:nvSpPr>
        <p:spPr>
          <a:xfrm flipH="false" flipV="false" rot="0">
            <a:off x="12663081" y="747626"/>
            <a:ext cx="4596219" cy="9905771"/>
          </a:xfrm>
          <a:custGeom>
            <a:avLst/>
            <a:gdLst/>
            <a:ahLst/>
            <a:cxnLst/>
            <a:rect r="r" b="b" t="t" l="l"/>
            <a:pathLst>
              <a:path h="9905771" w="4596219">
                <a:moveTo>
                  <a:pt x="0" y="0"/>
                </a:moveTo>
                <a:lnTo>
                  <a:pt x="4596219" y="0"/>
                </a:lnTo>
                <a:lnTo>
                  <a:pt x="4596219" y="9905771"/>
                </a:lnTo>
                <a:lnTo>
                  <a:pt x="0" y="9905771"/>
                </a:lnTo>
                <a:lnTo>
                  <a:pt x="0" y="0"/>
                </a:lnTo>
                <a:close/>
              </a:path>
            </a:pathLst>
          </a:custGeom>
          <a:blipFill>
            <a:blip r:embed="rId3"/>
            <a:stretch>
              <a:fillRect l="-256704" t="-6014" r="-19648" b="-6172"/>
            </a:stretch>
          </a:blipFill>
        </p:spPr>
      </p:sp>
      <p:grpSp>
        <p:nvGrpSpPr>
          <p:cNvPr name="Group 4" id="4"/>
          <p:cNvGrpSpPr/>
          <p:nvPr/>
        </p:nvGrpSpPr>
        <p:grpSpPr>
          <a:xfrm rot="0">
            <a:off x="1028700" y="1519680"/>
            <a:ext cx="5336167" cy="7925785"/>
            <a:chOff x="0" y="0"/>
            <a:chExt cx="1460480" cy="2169245"/>
          </a:xfrm>
        </p:grpSpPr>
        <p:sp>
          <p:nvSpPr>
            <p:cNvPr name="Freeform 5" id="5"/>
            <p:cNvSpPr/>
            <p:nvPr/>
          </p:nvSpPr>
          <p:spPr>
            <a:xfrm flipH="false" flipV="false" rot="0">
              <a:off x="0" y="0"/>
              <a:ext cx="1460480" cy="2169245"/>
            </a:xfrm>
            <a:custGeom>
              <a:avLst/>
              <a:gdLst/>
              <a:ahLst/>
              <a:cxnLst/>
              <a:rect r="r" b="b" t="t" l="l"/>
              <a:pathLst>
                <a:path h="2169245" w="1460480">
                  <a:moveTo>
                    <a:pt x="79796" y="0"/>
                  </a:moveTo>
                  <a:lnTo>
                    <a:pt x="1380684" y="0"/>
                  </a:lnTo>
                  <a:cubicBezTo>
                    <a:pt x="1424755" y="0"/>
                    <a:pt x="1460480" y="35726"/>
                    <a:pt x="1460480" y="79796"/>
                  </a:cubicBezTo>
                  <a:lnTo>
                    <a:pt x="1460480" y="2089449"/>
                  </a:lnTo>
                  <a:cubicBezTo>
                    <a:pt x="1460480" y="2133519"/>
                    <a:pt x="1424755" y="2169245"/>
                    <a:pt x="1380684" y="2169245"/>
                  </a:cubicBezTo>
                  <a:lnTo>
                    <a:pt x="79796" y="2169245"/>
                  </a:lnTo>
                  <a:cubicBezTo>
                    <a:pt x="35726" y="2169245"/>
                    <a:pt x="0" y="2133519"/>
                    <a:pt x="0" y="2089449"/>
                  </a:cubicBezTo>
                  <a:lnTo>
                    <a:pt x="0" y="79796"/>
                  </a:lnTo>
                  <a:cubicBezTo>
                    <a:pt x="0" y="35726"/>
                    <a:pt x="35726" y="0"/>
                    <a:pt x="79796" y="0"/>
                  </a:cubicBezTo>
                  <a:close/>
                </a:path>
              </a:pathLst>
            </a:custGeom>
            <a:solidFill>
              <a:srgbClr val="F9FAF4"/>
            </a:solidFill>
          </p:spPr>
        </p:sp>
        <p:sp>
          <p:nvSpPr>
            <p:cNvPr name="TextBox 6" id="6"/>
            <p:cNvSpPr txBox="true"/>
            <p:nvPr/>
          </p:nvSpPr>
          <p:spPr>
            <a:xfrm>
              <a:off x="0" y="-47625"/>
              <a:ext cx="1460480" cy="221687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725444" y="3068302"/>
            <a:ext cx="5639423" cy="6493510"/>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000000"/>
                </a:solidFill>
                <a:latin typeface="Canva Sans"/>
              </a:rPr>
              <a:t>Create and see recommendations</a:t>
            </a:r>
            <a:r>
              <a:rPr lang="en-US" sz="3100">
                <a:solidFill>
                  <a:srgbClr val="000000"/>
                </a:solidFill>
                <a:latin typeface="Canva Sans"/>
              </a:rPr>
              <a:t> and recommendation playlists from friends based on a geographic area</a:t>
            </a:r>
          </a:p>
          <a:p>
            <a:pPr marL="669291" indent="-334646" lvl="1">
              <a:lnSpc>
                <a:spcPts val="4340"/>
              </a:lnSpc>
              <a:buFont typeface="Arial"/>
              <a:buChar char="•"/>
            </a:pPr>
            <a:r>
              <a:rPr lang="en-US" sz="3100">
                <a:solidFill>
                  <a:srgbClr val="000000"/>
                </a:solidFill>
                <a:latin typeface="Canva Sans"/>
              </a:rPr>
              <a:t>Automatically suggests leaving recommendations by  scraping your camera roll to find past restaurants and places you’ve been to</a:t>
            </a:r>
          </a:p>
          <a:p>
            <a:pPr>
              <a:lnSpc>
                <a:spcPts val="4340"/>
              </a:lnSpc>
            </a:pPr>
          </a:p>
        </p:txBody>
      </p:sp>
      <p:grpSp>
        <p:nvGrpSpPr>
          <p:cNvPr name="Group 8" id="8"/>
          <p:cNvGrpSpPr/>
          <p:nvPr/>
        </p:nvGrpSpPr>
        <p:grpSpPr>
          <a:xfrm rot="0">
            <a:off x="1028700" y="1088657"/>
            <a:ext cx="5336167" cy="1696403"/>
            <a:chOff x="0" y="0"/>
            <a:chExt cx="1374798" cy="437057"/>
          </a:xfrm>
        </p:grpSpPr>
        <p:sp>
          <p:nvSpPr>
            <p:cNvPr name="Freeform 9" id="9"/>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10" id="10"/>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028700" y="747626"/>
            <a:ext cx="5336167" cy="1269671"/>
            <a:chOff x="0" y="0"/>
            <a:chExt cx="1460480" cy="347502"/>
          </a:xfrm>
        </p:grpSpPr>
        <p:sp>
          <p:nvSpPr>
            <p:cNvPr name="Freeform 12" id="12"/>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13" id="13"/>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450332" y="2169697"/>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Travel map with friends</a:t>
            </a:r>
          </a:p>
        </p:txBody>
      </p:sp>
      <p:sp>
        <p:nvSpPr>
          <p:cNvPr name="TextBox 15" id="15"/>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Rex</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88657"/>
            <a:ext cx="5336167" cy="1696403"/>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450332" y="2169697"/>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Travel map with friends</a:t>
            </a:r>
          </a:p>
        </p:txBody>
      </p:sp>
      <p:grpSp>
        <p:nvGrpSpPr>
          <p:cNvPr name="Group 6" id="6"/>
          <p:cNvGrpSpPr/>
          <p:nvPr/>
        </p:nvGrpSpPr>
        <p:grpSpPr>
          <a:xfrm rot="0">
            <a:off x="1028700" y="747626"/>
            <a:ext cx="5336167" cy="1269671"/>
            <a:chOff x="0" y="0"/>
            <a:chExt cx="1460480" cy="347502"/>
          </a:xfrm>
        </p:grpSpPr>
        <p:sp>
          <p:nvSpPr>
            <p:cNvPr name="Freeform 7" id="7"/>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8" id="8"/>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Rex</a:t>
            </a:r>
          </a:p>
        </p:txBody>
      </p:sp>
      <p:grpSp>
        <p:nvGrpSpPr>
          <p:cNvPr name="Group 10" id="10"/>
          <p:cNvGrpSpPr/>
          <p:nvPr/>
        </p:nvGrpSpPr>
        <p:grpSpPr>
          <a:xfrm rot="0">
            <a:off x="1011201" y="3430105"/>
            <a:ext cx="7555115" cy="5828195"/>
            <a:chOff x="0" y="0"/>
            <a:chExt cx="1673176" cy="1290728"/>
          </a:xfrm>
        </p:grpSpPr>
        <p:sp>
          <p:nvSpPr>
            <p:cNvPr name="Freeform 11" id="11"/>
            <p:cNvSpPr/>
            <p:nvPr/>
          </p:nvSpPr>
          <p:spPr>
            <a:xfrm flipH="false" flipV="false" rot="0">
              <a:off x="0" y="0"/>
              <a:ext cx="1673176" cy="1290728"/>
            </a:xfrm>
            <a:custGeom>
              <a:avLst/>
              <a:gdLst/>
              <a:ahLst/>
              <a:cxnLst/>
              <a:rect r="r" b="b" t="t" l="l"/>
              <a:pathLst>
                <a:path h="1290728" w="1673176">
                  <a:moveTo>
                    <a:pt x="56360" y="0"/>
                  </a:moveTo>
                  <a:lnTo>
                    <a:pt x="1616816" y="0"/>
                  </a:lnTo>
                  <a:cubicBezTo>
                    <a:pt x="1631764" y="0"/>
                    <a:pt x="1646099" y="5938"/>
                    <a:pt x="1656669" y="16507"/>
                  </a:cubicBezTo>
                  <a:cubicBezTo>
                    <a:pt x="1667238" y="27077"/>
                    <a:pt x="1673176" y="41412"/>
                    <a:pt x="1673176" y="56360"/>
                  </a:cubicBezTo>
                  <a:lnTo>
                    <a:pt x="1673176" y="1234368"/>
                  </a:lnTo>
                  <a:cubicBezTo>
                    <a:pt x="1673176" y="1265495"/>
                    <a:pt x="1647943" y="1290728"/>
                    <a:pt x="1616816" y="1290728"/>
                  </a:cubicBezTo>
                  <a:lnTo>
                    <a:pt x="56360" y="1290728"/>
                  </a:lnTo>
                  <a:cubicBezTo>
                    <a:pt x="25233" y="1290728"/>
                    <a:pt x="0" y="1265495"/>
                    <a:pt x="0" y="1234368"/>
                  </a:cubicBezTo>
                  <a:lnTo>
                    <a:pt x="0" y="56360"/>
                  </a:lnTo>
                  <a:cubicBezTo>
                    <a:pt x="0" y="25233"/>
                    <a:pt x="25233" y="0"/>
                    <a:pt x="56360" y="0"/>
                  </a:cubicBezTo>
                  <a:close/>
                </a:path>
              </a:pathLst>
            </a:custGeom>
            <a:solidFill>
              <a:srgbClr val="DBDBDB"/>
            </a:solidFill>
          </p:spPr>
        </p:sp>
        <p:sp>
          <p:nvSpPr>
            <p:cNvPr name="TextBox 12" id="12"/>
            <p:cNvSpPr txBox="true"/>
            <p:nvPr/>
          </p:nvSpPr>
          <p:spPr>
            <a:xfrm>
              <a:off x="0" y="-47625"/>
              <a:ext cx="1673176" cy="1338353"/>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9704185" y="3430105"/>
            <a:ext cx="7555115" cy="5828195"/>
            <a:chOff x="0" y="0"/>
            <a:chExt cx="1673176" cy="1290728"/>
          </a:xfrm>
        </p:grpSpPr>
        <p:sp>
          <p:nvSpPr>
            <p:cNvPr name="Freeform 14" id="14"/>
            <p:cNvSpPr/>
            <p:nvPr/>
          </p:nvSpPr>
          <p:spPr>
            <a:xfrm flipH="false" flipV="false" rot="0">
              <a:off x="0" y="0"/>
              <a:ext cx="1673176" cy="1290728"/>
            </a:xfrm>
            <a:custGeom>
              <a:avLst/>
              <a:gdLst/>
              <a:ahLst/>
              <a:cxnLst/>
              <a:rect r="r" b="b" t="t" l="l"/>
              <a:pathLst>
                <a:path h="1290728" w="1673176">
                  <a:moveTo>
                    <a:pt x="56360" y="0"/>
                  </a:moveTo>
                  <a:lnTo>
                    <a:pt x="1616816" y="0"/>
                  </a:lnTo>
                  <a:cubicBezTo>
                    <a:pt x="1631764" y="0"/>
                    <a:pt x="1646099" y="5938"/>
                    <a:pt x="1656669" y="16507"/>
                  </a:cubicBezTo>
                  <a:cubicBezTo>
                    <a:pt x="1667238" y="27077"/>
                    <a:pt x="1673176" y="41412"/>
                    <a:pt x="1673176" y="56360"/>
                  </a:cubicBezTo>
                  <a:lnTo>
                    <a:pt x="1673176" y="1234368"/>
                  </a:lnTo>
                  <a:cubicBezTo>
                    <a:pt x="1673176" y="1265495"/>
                    <a:pt x="1647943" y="1290728"/>
                    <a:pt x="1616816" y="1290728"/>
                  </a:cubicBezTo>
                  <a:lnTo>
                    <a:pt x="56360" y="1290728"/>
                  </a:lnTo>
                  <a:cubicBezTo>
                    <a:pt x="25233" y="1290728"/>
                    <a:pt x="0" y="1265495"/>
                    <a:pt x="0" y="1234368"/>
                  </a:cubicBezTo>
                  <a:lnTo>
                    <a:pt x="0" y="56360"/>
                  </a:lnTo>
                  <a:cubicBezTo>
                    <a:pt x="0" y="25233"/>
                    <a:pt x="25233" y="0"/>
                    <a:pt x="56360" y="0"/>
                  </a:cubicBezTo>
                  <a:close/>
                </a:path>
              </a:pathLst>
            </a:custGeom>
            <a:solidFill>
              <a:srgbClr val="907CE1"/>
            </a:solidFill>
          </p:spPr>
        </p:sp>
        <p:sp>
          <p:nvSpPr>
            <p:cNvPr name="TextBox 15" id="15"/>
            <p:cNvSpPr txBox="true"/>
            <p:nvPr/>
          </p:nvSpPr>
          <p:spPr>
            <a:xfrm>
              <a:off x="0" y="-47625"/>
              <a:ext cx="1673176" cy="1338353"/>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1450332" y="3793099"/>
            <a:ext cx="7462606" cy="521970"/>
          </a:xfrm>
          <a:prstGeom prst="rect">
            <a:avLst/>
          </a:prstGeom>
        </p:spPr>
        <p:txBody>
          <a:bodyPr anchor="t" rtlCol="false" tIns="0" lIns="0" bIns="0" rIns="0">
            <a:spAutoFit/>
          </a:bodyPr>
          <a:lstStyle/>
          <a:p>
            <a:pPr>
              <a:lnSpc>
                <a:spcPts val="4125"/>
              </a:lnSpc>
            </a:pPr>
            <a:r>
              <a:rPr lang="en-US" sz="3300" spc="-99">
                <a:solidFill>
                  <a:srgbClr val="000000"/>
                </a:solidFill>
                <a:latin typeface="Be Vietnam Ultra-Bold"/>
              </a:rPr>
              <a:t>What works for our problem space</a:t>
            </a:r>
          </a:p>
        </p:txBody>
      </p:sp>
      <p:sp>
        <p:nvSpPr>
          <p:cNvPr name="TextBox 17" id="17"/>
          <p:cNvSpPr txBox="true"/>
          <p:nvPr/>
        </p:nvSpPr>
        <p:spPr>
          <a:xfrm rot="0">
            <a:off x="10143412" y="3793099"/>
            <a:ext cx="7462606" cy="521970"/>
          </a:xfrm>
          <a:prstGeom prst="rect">
            <a:avLst/>
          </a:prstGeom>
        </p:spPr>
        <p:txBody>
          <a:bodyPr anchor="t" rtlCol="false" tIns="0" lIns="0" bIns="0" rIns="0">
            <a:spAutoFit/>
          </a:bodyPr>
          <a:lstStyle/>
          <a:p>
            <a:pPr>
              <a:lnSpc>
                <a:spcPts val="4125"/>
              </a:lnSpc>
            </a:pPr>
            <a:r>
              <a:rPr lang="en-US" sz="3300" spc="-99">
                <a:solidFill>
                  <a:srgbClr val="FFFFFF"/>
                </a:solidFill>
                <a:latin typeface="Be Vietnam Ultra-Bold"/>
              </a:rPr>
              <a:t>What doesn’t work</a:t>
            </a:r>
          </a:p>
        </p:txBody>
      </p:sp>
      <p:sp>
        <p:nvSpPr>
          <p:cNvPr name="TextBox 18" id="18"/>
          <p:cNvSpPr txBox="true"/>
          <p:nvPr/>
        </p:nvSpPr>
        <p:spPr>
          <a:xfrm rot="0">
            <a:off x="1519203" y="4715119"/>
            <a:ext cx="6798499"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000000"/>
                </a:solidFill>
                <a:latin typeface="Be Vietnam"/>
              </a:rPr>
              <a:t>Tapping into a trustworthy network of friends &amp; friends of friends </a:t>
            </a:r>
          </a:p>
          <a:p>
            <a:pPr marL="669289" indent="-334645" lvl="1">
              <a:lnSpc>
                <a:spcPts val="4339"/>
              </a:lnSpc>
              <a:buFont typeface="Arial"/>
              <a:buChar char="•"/>
            </a:pPr>
            <a:r>
              <a:rPr lang="en-US" sz="3099" spc="-30">
                <a:solidFill>
                  <a:srgbClr val="000000"/>
                </a:solidFill>
                <a:latin typeface="Be Vietnam"/>
              </a:rPr>
              <a:t>Making it easy to share recommendations</a:t>
            </a:r>
          </a:p>
          <a:p>
            <a:pPr marL="1338579" indent="-446193" lvl="2">
              <a:lnSpc>
                <a:spcPts val="4339"/>
              </a:lnSpc>
              <a:buFont typeface="Arial"/>
              <a:buChar char="⚬"/>
            </a:pPr>
            <a:r>
              <a:rPr lang="en-US" sz="3099" spc="-30">
                <a:solidFill>
                  <a:srgbClr val="000000"/>
                </a:solidFill>
                <a:latin typeface="Be Vietnam"/>
              </a:rPr>
              <a:t>People don’t need to leave comments/ratings, just recs</a:t>
            </a:r>
          </a:p>
        </p:txBody>
      </p:sp>
      <p:sp>
        <p:nvSpPr>
          <p:cNvPr name="TextBox 19" id="19"/>
          <p:cNvSpPr txBox="true"/>
          <p:nvPr/>
        </p:nvSpPr>
        <p:spPr>
          <a:xfrm rot="0">
            <a:off x="10190149" y="4715119"/>
            <a:ext cx="6583188"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FFFFFF"/>
                </a:solidFill>
                <a:latin typeface="Be Vietnam"/>
              </a:rPr>
              <a:t>Focus on travel and pleasure</a:t>
            </a:r>
          </a:p>
          <a:p>
            <a:pPr marL="1338579" indent="-446193" lvl="2">
              <a:lnSpc>
                <a:spcPts val="4339"/>
              </a:lnSpc>
              <a:buFont typeface="Arial"/>
              <a:buChar char="⚬"/>
            </a:pPr>
            <a:r>
              <a:rPr lang="en-US" sz="3099" spc="-30">
                <a:solidFill>
                  <a:srgbClr val="FFFFFF"/>
                </a:solidFill>
                <a:latin typeface="Be Vietnam"/>
              </a:rPr>
              <a:t>Good quality restaurants, activities, and other forms of entertainment are much easier to come by than good daycares, plumbers, or mechanics</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727478" y="2864727"/>
            <a:ext cx="5393499" cy="2183478"/>
            <a:chOff x="0" y="0"/>
            <a:chExt cx="1724151" cy="697997"/>
          </a:xfrm>
        </p:grpSpPr>
        <p:sp>
          <p:nvSpPr>
            <p:cNvPr name="Freeform 3" id="3"/>
            <p:cNvSpPr/>
            <p:nvPr/>
          </p:nvSpPr>
          <p:spPr>
            <a:xfrm flipH="false" flipV="false" rot="0">
              <a:off x="0" y="0"/>
              <a:ext cx="1724151" cy="697997"/>
            </a:xfrm>
            <a:custGeom>
              <a:avLst/>
              <a:gdLst/>
              <a:ahLst/>
              <a:cxnLst/>
              <a:rect r="r" b="b" t="t" l="l"/>
              <a:pathLst>
                <a:path h="697997" w="1724151">
                  <a:moveTo>
                    <a:pt x="78948" y="0"/>
                  </a:moveTo>
                  <a:lnTo>
                    <a:pt x="1645203" y="0"/>
                  </a:lnTo>
                  <a:cubicBezTo>
                    <a:pt x="1688805" y="0"/>
                    <a:pt x="1724151" y="35346"/>
                    <a:pt x="1724151" y="78948"/>
                  </a:cubicBezTo>
                  <a:lnTo>
                    <a:pt x="1724151" y="619049"/>
                  </a:lnTo>
                  <a:cubicBezTo>
                    <a:pt x="1724151" y="639987"/>
                    <a:pt x="1715833" y="660068"/>
                    <a:pt x="1701027" y="674874"/>
                  </a:cubicBezTo>
                  <a:cubicBezTo>
                    <a:pt x="1686222" y="689679"/>
                    <a:pt x="1666141" y="697997"/>
                    <a:pt x="1645203" y="697997"/>
                  </a:cubicBezTo>
                  <a:lnTo>
                    <a:pt x="78948" y="697997"/>
                  </a:lnTo>
                  <a:cubicBezTo>
                    <a:pt x="35346" y="697997"/>
                    <a:pt x="0" y="662651"/>
                    <a:pt x="0" y="619049"/>
                  </a:cubicBezTo>
                  <a:lnTo>
                    <a:pt x="0" y="78948"/>
                  </a:lnTo>
                  <a:cubicBezTo>
                    <a:pt x="0" y="58010"/>
                    <a:pt x="8318" y="37929"/>
                    <a:pt x="23123" y="23123"/>
                  </a:cubicBezTo>
                  <a:cubicBezTo>
                    <a:pt x="37929" y="8318"/>
                    <a:pt x="58010" y="0"/>
                    <a:pt x="78948" y="0"/>
                  </a:cubicBezTo>
                  <a:close/>
                </a:path>
              </a:pathLst>
            </a:custGeom>
            <a:solidFill>
              <a:srgbClr val="907CE1"/>
            </a:solidFill>
          </p:spPr>
        </p:sp>
        <p:sp>
          <p:nvSpPr>
            <p:cNvPr name="TextBox 4" id="4"/>
            <p:cNvSpPr txBox="true"/>
            <p:nvPr/>
          </p:nvSpPr>
          <p:spPr>
            <a:xfrm>
              <a:off x="0" y="-47625"/>
              <a:ext cx="1724151"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27478" y="3790946"/>
            <a:ext cx="14783292" cy="2550857"/>
            <a:chOff x="0" y="0"/>
            <a:chExt cx="2346493" cy="404887"/>
          </a:xfrm>
        </p:grpSpPr>
        <p:sp>
          <p:nvSpPr>
            <p:cNvPr name="Freeform 6" id="6"/>
            <p:cNvSpPr/>
            <p:nvPr/>
          </p:nvSpPr>
          <p:spPr>
            <a:xfrm flipH="false" flipV="false" rot="0">
              <a:off x="0" y="0"/>
              <a:ext cx="2346493" cy="404887"/>
            </a:xfrm>
            <a:custGeom>
              <a:avLst/>
              <a:gdLst/>
              <a:ahLst/>
              <a:cxnLst/>
              <a:rect r="r" b="b" t="t" l="l"/>
              <a:pathLst>
                <a:path h="404887" w="2346493">
                  <a:moveTo>
                    <a:pt x="28803" y="0"/>
                  </a:moveTo>
                  <a:lnTo>
                    <a:pt x="2317690" y="0"/>
                  </a:lnTo>
                  <a:cubicBezTo>
                    <a:pt x="2333598" y="0"/>
                    <a:pt x="2346493" y="12896"/>
                    <a:pt x="2346493" y="28803"/>
                  </a:cubicBezTo>
                  <a:lnTo>
                    <a:pt x="2346493" y="376084"/>
                  </a:lnTo>
                  <a:cubicBezTo>
                    <a:pt x="2346493" y="391992"/>
                    <a:pt x="2333598" y="404887"/>
                    <a:pt x="2317690" y="404887"/>
                  </a:cubicBezTo>
                  <a:lnTo>
                    <a:pt x="28803" y="404887"/>
                  </a:lnTo>
                  <a:cubicBezTo>
                    <a:pt x="12896" y="404887"/>
                    <a:pt x="0" y="391992"/>
                    <a:pt x="0" y="376084"/>
                  </a:cubicBezTo>
                  <a:lnTo>
                    <a:pt x="0" y="28803"/>
                  </a:lnTo>
                  <a:cubicBezTo>
                    <a:pt x="0" y="12896"/>
                    <a:pt x="12896" y="0"/>
                    <a:pt x="28803" y="0"/>
                  </a:cubicBezTo>
                  <a:close/>
                </a:path>
              </a:pathLst>
            </a:custGeom>
            <a:solidFill>
              <a:srgbClr val="F9FAF4"/>
            </a:solidFill>
          </p:spPr>
        </p:sp>
        <p:sp>
          <p:nvSpPr>
            <p:cNvPr name="TextBox 7" id="7"/>
            <p:cNvSpPr txBox="true"/>
            <p:nvPr/>
          </p:nvSpPr>
          <p:spPr>
            <a:xfrm>
              <a:off x="0" y="-47625"/>
              <a:ext cx="2346493" cy="452512"/>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236742" y="4330333"/>
            <a:ext cx="13678264" cy="1347016"/>
          </a:xfrm>
          <a:prstGeom prst="rect">
            <a:avLst/>
          </a:prstGeom>
        </p:spPr>
        <p:txBody>
          <a:bodyPr anchor="t" rtlCol="false" tIns="0" lIns="0" bIns="0" rIns="0">
            <a:spAutoFit/>
          </a:bodyPr>
          <a:lstStyle/>
          <a:p>
            <a:pPr>
              <a:lnSpc>
                <a:spcPts val="5441"/>
              </a:lnSpc>
            </a:pPr>
            <a:r>
              <a:rPr lang="en-US" sz="4185" spc="-125">
                <a:solidFill>
                  <a:srgbClr val="1C1C1D"/>
                </a:solidFill>
                <a:latin typeface="Be Vietnam"/>
              </a:rPr>
              <a:t>Rex tries to fulfill your desires, but Grapevine should focus on fulfilling your </a:t>
            </a:r>
            <a:r>
              <a:rPr lang="en-US" sz="4185" spc="-125">
                <a:solidFill>
                  <a:srgbClr val="1C1C1D"/>
                </a:solidFill>
                <a:latin typeface="Be Vietnam Ultra-Bold Italics"/>
              </a:rPr>
              <a:t>needs</a:t>
            </a:r>
            <a:r>
              <a:rPr lang="en-US" sz="4185" spc="-125">
                <a:solidFill>
                  <a:srgbClr val="1C1C1D"/>
                </a:solidFill>
                <a:latin typeface="Be Vietnam"/>
              </a:rPr>
              <a:t>.</a:t>
            </a:r>
          </a:p>
        </p:txBody>
      </p:sp>
      <p:sp>
        <p:nvSpPr>
          <p:cNvPr name="TextBox 9" id="9"/>
          <p:cNvSpPr txBox="true"/>
          <p:nvPr/>
        </p:nvSpPr>
        <p:spPr>
          <a:xfrm rot="0">
            <a:off x="2236742" y="3066406"/>
            <a:ext cx="4561851" cy="556844"/>
          </a:xfrm>
          <a:prstGeom prst="rect">
            <a:avLst/>
          </a:prstGeom>
        </p:spPr>
        <p:txBody>
          <a:bodyPr anchor="t" rtlCol="false" tIns="0" lIns="0" bIns="0" rIns="0">
            <a:spAutoFit/>
          </a:bodyPr>
          <a:lstStyle/>
          <a:p>
            <a:pPr>
              <a:lnSpc>
                <a:spcPts val="4688"/>
              </a:lnSpc>
            </a:pPr>
            <a:r>
              <a:rPr lang="en-US" sz="3348" spc="-33">
                <a:solidFill>
                  <a:srgbClr val="F9FAF4"/>
                </a:solidFill>
                <a:latin typeface="Be Vietnam Bold"/>
              </a:rPr>
              <a:t>REX TAKEAWAY</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88657"/>
            <a:ext cx="5336167" cy="1696403"/>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747626"/>
            <a:ext cx="5336167" cy="1269671"/>
            <a:chOff x="0" y="0"/>
            <a:chExt cx="1460480" cy="347502"/>
          </a:xfrm>
        </p:grpSpPr>
        <p:sp>
          <p:nvSpPr>
            <p:cNvPr name="Freeform 6" id="6"/>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7" id="7"/>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7341571" y="3343910"/>
            <a:ext cx="10152863" cy="3257233"/>
          </a:xfrm>
          <a:custGeom>
            <a:avLst/>
            <a:gdLst/>
            <a:ahLst/>
            <a:cxnLst/>
            <a:rect r="r" b="b" t="t" l="l"/>
            <a:pathLst>
              <a:path h="3257233" w="10152863">
                <a:moveTo>
                  <a:pt x="0" y="0"/>
                </a:moveTo>
                <a:lnTo>
                  <a:pt x="10152863" y="0"/>
                </a:lnTo>
                <a:lnTo>
                  <a:pt x="10152863" y="3257232"/>
                </a:lnTo>
                <a:lnTo>
                  <a:pt x="0" y="3257232"/>
                </a:lnTo>
                <a:lnTo>
                  <a:pt x="0" y="0"/>
                </a:lnTo>
                <a:close/>
              </a:path>
            </a:pathLst>
          </a:custGeom>
          <a:blipFill>
            <a:blip r:embed="rId2"/>
            <a:stretch>
              <a:fillRect l="0" t="0" r="0" b="0"/>
            </a:stretch>
          </a:blipFill>
        </p:spPr>
      </p:sp>
      <p:sp>
        <p:nvSpPr>
          <p:cNvPr name="TextBox 9" id="9"/>
          <p:cNvSpPr txBox="true"/>
          <p:nvPr/>
        </p:nvSpPr>
        <p:spPr>
          <a:xfrm rot="0">
            <a:off x="1450332" y="2169697"/>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Neighborhood Network</a:t>
            </a:r>
          </a:p>
        </p:txBody>
      </p:sp>
      <p:sp>
        <p:nvSpPr>
          <p:cNvPr name="TextBox 10" id="10"/>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Nextdoor</a:t>
            </a:r>
          </a:p>
        </p:txBody>
      </p:sp>
      <p:sp>
        <p:nvSpPr>
          <p:cNvPr name="TextBox 11" id="11"/>
          <p:cNvSpPr txBox="true"/>
          <p:nvPr/>
        </p:nvSpPr>
        <p:spPr>
          <a:xfrm rot="0">
            <a:off x="7341571" y="6746244"/>
            <a:ext cx="5076432" cy="347649"/>
          </a:xfrm>
          <a:prstGeom prst="rect">
            <a:avLst/>
          </a:prstGeom>
        </p:spPr>
        <p:txBody>
          <a:bodyPr anchor="t" rtlCol="false" tIns="0" lIns="0" bIns="0" rIns="0">
            <a:spAutoFit/>
          </a:bodyPr>
          <a:lstStyle/>
          <a:p>
            <a:pPr>
              <a:lnSpc>
                <a:spcPts val="2888"/>
              </a:lnSpc>
            </a:pPr>
            <a:r>
              <a:rPr lang="en-US" sz="2063" spc="-20">
                <a:solidFill>
                  <a:srgbClr val="231F1F"/>
                </a:solidFill>
                <a:latin typeface="Be Vietnam Bold Italics"/>
              </a:rPr>
              <a:t>Recommendation posted on Nextdoor</a:t>
            </a:r>
          </a:p>
        </p:txBody>
      </p:sp>
      <p:sp>
        <p:nvSpPr>
          <p:cNvPr name="TextBox 12" id="12"/>
          <p:cNvSpPr txBox="true"/>
          <p:nvPr/>
        </p:nvSpPr>
        <p:spPr>
          <a:xfrm rot="0">
            <a:off x="646236" y="3277235"/>
            <a:ext cx="5718631"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Private network connecting people living in same neighborhood</a:t>
            </a:r>
          </a:p>
          <a:p>
            <a:pPr marL="734059" indent="-367030" lvl="1">
              <a:lnSpc>
                <a:spcPts val="4759"/>
              </a:lnSpc>
              <a:buFont typeface="Arial"/>
              <a:buChar char="•"/>
            </a:pPr>
            <a:r>
              <a:rPr lang="en-US" sz="3399">
                <a:solidFill>
                  <a:srgbClr val="000000"/>
                </a:solidFill>
                <a:latin typeface="Canva Sans"/>
              </a:rPr>
              <a:t>Hyperlocal</a:t>
            </a:r>
          </a:p>
          <a:p>
            <a:pPr marL="734059" indent="-367030" lvl="1">
              <a:lnSpc>
                <a:spcPts val="4759"/>
              </a:lnSpc>
              <a:buFont typeface="Arial"/>
              <a:buChar char="•"/>
            </a:pPr>
            <a:r>
              <a:rPr lang="en-US" sz="3399">
                <a:solidFill>
                  <a:srgbClr val="000000"/>
                </a:solidFill>
                <a:latin typeface="Canva Sans"/>
              </a:rPr>
              <a:t>Open forum for people to post anything, from complaints to  recommendations to questions</a:t>
            </a:r>
          </a:p>
          <a:p>
            <a:pP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584109"/>
            <a:ext cx="16230600" cy="19050"/>
          </a:xfrm>
          <a:prstGeom prst="line">
            <a:avLst/>
          </a:prstGeom>
          <a:ln cap="flat" w="9525">
            <a:solidFill>
              <a:srgbClr val="DBDBDB"/>
            </a:solidFill>
            <a:prstDash val="solid"/>
            <a:headEnd type="none" len="sm" w="sm"/>
            <a:tailEnd type="none" len="sm" w="sm"/>
          </a:ln>
        </p:spPr>
      </p:sp>
      <p:grpSp>
        <p:nvGrpSpPr>
          <p:cNvPr name="Group 3" id="3"/>
          <p:cNvGrpSpPr/>
          <p:nvPr/>
        </p:nvGrpSpPr>
        <p:grpSpPr>
          <a:xfrm rot="0">
            <a:off x="6898671" y="3048211"/>
            <a:ext cx="4490658" cy="6204394"/>
            <a:chOff x="0" y="0"/>
            <a:chExt cx="5987544" cy="8272526"/>
          </a:xfrm>
        </p:grpSpPr>
        <p:grpSp>
          <p:nvGrpSpPr>
            <p:cNvPr name="Group 4" id="4"/>
            <p:cNvGrpSpPr/>
            <p:nvPr/>
          </p:nvGrpSpPr>
          <p:grpSpPr>
            <a:xfrm rot="0">
              <a:off x="0" y="0"/>
              <a:ext cx="5987544" cy="8272526"/>
              <a:chOff x="0" y="0"/>
              <a:chExt cx="1218217" cy="1683116"/>
            </a:xfrm>
          </p:grpSpPr>
          <p:sp>
            <p:nvSpPr>
              <p:cNvPr name="Freeform 5" id="5"/>
              <p:cNvSpPr/>
              <p:nvPr/>
            </p:nvSpPr>
            <p:spPr>
              <a:xfrm flipH="false" flipV="false" rot="0">
                <a:off x="0" y="0"/>
                <a:ext cx="1218217" cy="1683116"/>
              </a:xfrm>
              <a:custGeom>
                <a:avLst/>
                <a:gdLst/>
                <a:ahLst/>
                <a:cxnLst/>
                <a:rect r="r" b="b" t="t" l="l"/>
                <a:pathLst>
                  <a:path h="1683116" w="1218217">
                    <a:moveTo>
                      <a:pt x="92890" y="0"/>
                    </a:moveTo>
                    <a:lnTo>
                      <a:pt x="1125327" y="0"/>
                    </a:lnTo>
                    <a:cubicBezTo>
                      <a:pt x="1176629" y="0"/>
                      <a:pt x="1218217" y="41588"/>
                      <a:pt x="1218217" y="92890"/>
                    </a:cubicBezTo>
                    <a:lnTo>
                      <a:pt x="1218217" y="1590226"/>
                    </a:lnTo>
                    <a:cubicBezTo>
                      <a:pt x="1218217" y="1641528"/>
                      <a:pt x="1176629" y="1683116"/>
                      <a:pt x="1125327" y="1683116"/>
                    </a:cubicBezTo>
                    <a:lnTo>
                      <a:pt x="92890" y="1683116"/>
                    </a:lnTo>
                    <a:cubicBezTo>
                      <a:pt x="68254" y="1683116"/>
                      <a:pt x="44627" y="1673329"/>
                      <a:pt x="27207" y="1655909"/>
                    </a:cubicBezTo>
                    <a:cubicBezTo>
                      <a:pt x="9787" y="1638489"/>
                      <a:pt x="0" y="1614862"/>
                      <a:pt x="0" y="1590226"/>
                    </a:cubicBezTo>
                    <a:lnTo>
                      <a:pt x="0" y="92890"/>
                    </a:lnTo>
                    <a:cubicBezTo>
                      <a:pt x="0" y="41588"/>
                      <a:pt x="41588" y="0"/>
                      <a:pt x="92890" y="0"/>
                    </a:cubicBezTo>
                    <a:close/>
                  </a:path>
                </a:pathLst>
              </a:custGeom>
              <a:solidFill>
                <a:srgbClr val="907CE1"/>
              </a:solidFill>
            </p:spPr>
          </p:sp>
          <p:sp>
            <p:nvSpPr>
              <p:cNvPr name="TextBox 6" id="6"/>
              <p:cNvSpPr txBox="true"/>
              <p:nvPr/>
            </p:nvSpPr>
            <p:spPr>
              <a:xfrm>
                <a:off x="0" y="-47625"/>
                <a:ext cx="1218217" cy="1730741"/>
              </a:xfrm>
              <a:prstGeom prst="rect">
                <a:avLst/>
              </a:prstGeom>
            </p:spPr>
            <p:txBody>
              <a:bodyPr anchor="ctr" rtlCol="false" tIns="60797" lIns="60797" bIns="60797" rIns="60797"/>
              <a:lstStyle/>
              <a:p>
                <a:pPr algn="ctr">
                  <a:lnSpc>
                    <a:spcPts val="2800"/>
                  </a:lnSpc>
                </a:pPr>
              </a:p>
            </p:txBody>
          </p:sp>
        </p:grpSp>
        <p:grpSp>
          <p:nvGrpSpPr>
            <p:cNvPr name="Group 7" id="7"/>
            <p:cNvGrpSpPr>
              <a:grpSpLocks noChangeAspect="true"/>
            </p:cNvGrpSpPr>
            <p:nvPr/>
          </p:nvGrpSpPr>
          <p:grpSpPr>
            <a:xfrm rot="0">
              <a:off x="315867" y="339428"/>
              <a:ext cx="5321299" cy="53212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100" r="0" b="-100"/>
                </a:stretch>
              </a:blipFill>
            </p:spPr>
          </p:sp>
          <p:sp>
            <p:nvSpPr>
              <p:cNvPr name="Freeform 9" id="9"/>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
          <p:nvSpPr>
            <p:cNvPr name="TextBox 10" id="10"/>
            <p:cNvSpPr txBox="true"/>
            <p:nvPr/>
          </p:nvSpPr>
          <p:spPr>
            <a:xfrm rot="0">
              <a:off x="333122" y="6056846"/>
              <a:ext cx="5321299" cy="681410"/>
            </a:xfrm>
            <a:prstGeom prst="rect">
              <a:avLst/>
            </a:prstGeom>
          </p:spPr>
          <p:txBody>
            <a:bodyPr anchor="t" rtlCol="false" tIns="0" lIns="0" bIns="0" rIns="0">
              <a:spAutoFit/>
            </a:bodyPr>
            <a:lstStyle/>
            <a:p>
              <a:pPr>
                <a:lnSpc>
                  <a:spcPts val="4115"/>
                </a:lnSpc>
              </a:pPr>
              <a:r>
                <a:rPr lang="en-US" sz="3165" spc="-94">
                  <a:solidFill>
                    <a:srgbClr val="F9FAF4"/>
                  </a:solidFill>
                  <a:latin typeface="Be Vietnam Ultra-Bold"/>
                </a:rPr>
                <a:t>Jenna Kim</a:t>
              </a:r>
            </a:p>
          </p:txBody>
        </p:sp>
        <p:sp>
          <p:nvSpPr>
            <p:cNvPr name="TextBox 11" id="11"/>
            <p:cNvSpPr txBox="true"/>
            <p:nvPr/>
          </p:nvSpPr>
          <p:spPr>
            <a:xfrm rot="0">
              <a:off x="333122" y="6937713"/>
              <a:ext cx="5321299" cy="462506"/>
            </a:xfrm>
            <a:prstGeom prst="rect">
              <a:avLst/>
            </a:prstGeom>
          </p:spPr>
          <p:txBody>
            <a:bodyPr anchor="t" rtlCol="false" tIns="0" lIns="0" bIns="0" rIns="0">
              <a:spAutoFit/>
            </a:bodyPr>
            <a:lstStyle/>
            <a:p>
              <a:pPr>
                <a:lnSpc>
                  <a:spcPts val="2954"/>
                </a:lnSpc>
              </a:pPr>
              <a:r>
                <a:rPr lang="en-US" sz="2110" spc="-21">
                  <a:solidFill>
                    <a:srgbClr val="F9FAF4"/>
                  </a:solidFill>
                  <a:latin typeface="Be Vietnam"/>
                </a:rPr>
                <a:t>Computer Science ‘25</a:t>
              </a:r>
            </a:p>
          </p:txBody>
        </p:sp>
      </p:grpSp>
      <p:grpSp>
        <p:nvGrpSpPr>
          <p:cNvPr name="Group 12" id="12"/>
          <p:cNvGrpSpPr/>
          <p:nvPr/>
        </p:nvGrpSpPr>
        <p:grpSpPr>
          <a:xfrm rot="0">
            <a:off x="1028700" y="3036547"/>
            <a:ext cx="4490658" cy="6227722"/>
            <a:chOff x="0" y="0"/>
            <a:chExt cx="5987544" cy="8303630"/>
          </a:xfrm>
        </p:grpSpPr>
        <p:grpSp>
          <p:nvGrpSpPr>
            <p:cNvPr name="Group 13" id="13"/>
            <p:cNvGrpSpPr/>
            <p:nvPr/>
          </p:nvGrpSpPr>
          <p:grpSpPr>
            <a:xfrm rot="0">
              <a:off x="0" y="0"/>
              <a:ext cx="5987544" cy="8303630"/>
              <a:chOff x="0" y="0"/>
              <a:chExt cx="1218217" cy="1689444"/>
            </a:xfrm>
          </p:grpSpPr>
          <p:sp>
            <p:nvSpPr>
              <p:cNvPr name="Freeform 14" id="14"/>
              <p:cNvSpPr/>
              <p:nvPr/>
            </p:nvSpPr>
            <p:spPr>
              <a:xfrm flipH="false" flipV="false" rot="0">
                <a:off x="0" y="0"/>
                <a:ext cx="1218217" cy="1689444"/>
              </a:xfrm>
              <a:custGeom>
                <a:avLst/>
                <a:gdLst/>
                <a:ahLst/>
                <a:cxnLst/>
                <a:rect r="r" b="b" t="t" l="l"/>
                <a:pathLst>
                  <a:path h="1689444" w="1218217">
                    <a:moveTo>
                      <a:pt x="92890" y="0"/>
                    </a:moveTo>
                    <a:lnTo>
                      <a:pt x="1125327" y="0"/>
                    </a:lnTo>
                    <a:cubicBezTo>
                      <a:pt x="1176629" y="0"/>
                      <a:pt x="1218217" y="41588"/>
                      <a:pt x="1218217" y="92890"/>
                    </a:cubicBezTo>
                    <a:lnTo>
                      <a:pt x="1218217" y="1596554"/>
                    </a:lnTo>
                    <a:cubicBezTo>
                      <a:pt x="1218217" y="1621190"/>
                      <a:pt x="1208430" y="1644817"/>
                      <a:pt x="1191010" y="1662237"/>
                    </a:cubicBezTo>
                    <a:cubicBezTo>
                      <a:pt x="1173590" y="1679658"/>
                      <a:pt x="1149963" y="1689444"/>
                      <a:pt x="1125327" y="1689444"/>
                    </a:cubicBezTo>
                    <a:lnTo>
                      <a:pt x="92890" y="1689444"/>
                    </a:lnTo>
                    <a:cubicBezTo>
                      <a:pt x="41588" y="1689444"/>
                      <a:pt x="0" y="1647856"/>
                      <a:pt x="0" y="1596554"/>
                    </a:cubicBezTo>
                    <a:lnTo>
                      <a:pt x="0" y="92890"/>
                    </a:lnTo>
                    <a:cubicBezTo>
                      <a:pt x="0" y="41588"/>
                      <a:pt x="41588" y="0"/>
                      <a:pt x="92890" y="0"/>
                    </a:cubicBezTo>
                    <a:close/>
                  </a:path>
                </a:pathLst>
              </a:custGeom>
              <a:solidFill>
                <a:srgbClr val="F9FAF4"/>
              </a:solidFill>
            </p:spPr>
          </p:sp>
          <p:sp>
            <p:nvSpPr>
              <p:cNvPr name="TextBox 15" id="15"/>
              <p:cNvSpPr txBox="true"/>
              <p:nvPr/>
            </p:nvSpPr>
            <p:spPr>
              <a:xfrm>
                <a:off x="0" y="-47625"/>
                <a:ext cx="1218217" cy="1737069"/>
              </a:xfrm>
              <a:prstGeom prst="rect">
                <a:avLst/>
              </a:prstGeom>
            </p:spPr>
            <p:txBody>
              <a:bodyPr anchor="ctr" rtlCol="false" tIns="60797" lIns="60797" bIns="60797" rIns="60797"/>
              <a:lstStyle/>
              <a:p>
                <a:pPr algn="ctr">
                  <a:lnSpc>
                    <a:spcPts val="2800"/>
                  </a:lnSpc>
                </a:pPr>
              </a:p>
            </p:txBody>
          </p:sp>
        </p:grpSp>
        <p:grpSp>
          <p:nvGrpSpPr>
            <p:cNvPr name="Group 16" id="16"/>
            <p:cNvGrpSpPr>
              <a:grpSpLocks noChangeAspect="true"/>
            </p:cNvGrpSpPr>
            <p:nvPr/>
          </p:nvGrpSpPr>
          <p:grpSpPr>
            <a:xfrm rot="0">
              <a:off x="333122" y="370532"/>
              <a:ext cx="5321299" cy="53212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0" t="-16699" r="0" b="-16699"/>
                </a:stretch>
              </a:blipFill>
            </p:spPr>
          </p:sp>
          <p:sp>
            <p:nvSpPr>
              <p:cNvPr name="Freeform 18" id="18"/>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9FAF4"/>
              </a:solidFill>
            </p:spPr>
          </p:sp>
        </p:grpSp>
        <p:sp>
          <p:nvSpPr>
            <p:cNvPr name="TextBox 19" id="19"/>
            <p:cNvSpPr txBox="true"/>
            <p:nvPr/>
          </p:nvSpPr>
          <p:spPr>
            <a:xfrm rot="0">
              <a:off x="333122" y="6087950"/>
              <a:ext cx="5321299" cy="681410"/>
            </a:xfrm>
            <a:prstGeom prst="rect">
              <a:avLst/>
            </a:prstGeom>
          </p:spPr>
          <p:txBody>
            <a:bodyPr anchor="t" rtlCol="false" tIns="0" lIns="0" bIns="0" rIns="0">
              <a:spAutoFit/>
            </a:bodyPr>
            <a:lstStyle/>
            <a:p>
              <a:pPr>
                <a:lnSpc>
                  <a:spcPts val="4115"/>
                </a:lnSpc>
              </a:pPr>
              <a:r>
                <a:rPr lang="en-US" sz="3165" spc="-94">
                  <a:solidFill>
                    <a:srgbClr val="1C1C1D"/>
                  </a:solidFill>
                  <a:latin typeface="Be Vietnam Ultra-Bold"/>
                </a:rPr>
                <a:t>Emily Deng</a:t>
              </a:r>
            </a:p>
          </p:txBody>
        </p:sp>
        <p:sp>
          <p:nvSpPr>
            <p:cNvPr name="TextBox 20" id="20"/>
            <p:cNvSpPr txBox="true"/>
            <p:nvPr/>
          </p:nvSpPr>
          <p:spPr>
            <a:xfrm rot="0">
              <a:off x="333122" y="6985550"/>
              <a:ext cx="5321299" cy="462506"/>
            </a:xfrm>
            <a:prstGeom prst="rect">
              <a:avLst/>
            </a:prstGeom>
          </p:spPr>
          <p:txBody>
            <a:bodyPr anchor="t" rtlCol="false" tIns="0" lIns="0" bIns="0" rIns="0">
              <a:spAutoFit/>
            </a:bodyPr>
            <a:lstStyle/>
            <a:p>
              <a:pPr>
                <a:lnSpc>
                  <a:spcPts val="2954"/>
                </a:lnSpc>
              </a:pPr>
              <a:r>
                <a:rPr lang="en-US" sz="2110" spc="-21">
                  <a:solidFill>
                    <a:srgbClr val="1C1C1D"/>
                  </a:solidFill>
                  <a:latin typeface="Be Vietnam"/>
                </a:rPr>
                <a:t>Symbolic Systems ‘25</a:t>
              </a:r>
            </a:p>
          </p:txBody>
        </p:sp>
      </p:grpSp>
      <p:grpSp>
        <p:nvGrpSpPr>
          <p:cNvPr name="Group 21" id="21"/>
          <p:cNvGrpSpPr/>
          <p:nvPr/>
        </p:nvGrpSpPr>
        <p:grpSpPr>
          <a:xfrm rot="0">
            <a:off x="13018484" y="7607757"/>
            <a:ext cx="3990974" cy="978954"/>
            <a:chOff x="0" y="0"/>
            <a:chExt cx="5321299" cy="1305272"/>
          </a:xfrm>
        </p:grpSpPr>
        <p:sp>
          <p:nvSpPr>
            <p:cNvPr name="TextBox 22" id="22"/>
            <p:cNvSpPr txBox="true"/>
            <p:nvPr/>
          </p:nvSpPr>
          <p:spPr>
            <a:xfrm rot="0">
              <a:off x="0" y="-38100"/>
              <a:ext cx="5321299" cy="681410"/>
            </a:xfrm>
            <a:prstGeom prst="rect">
              <a:avLst/>
            </a:prstGeom>
          </p:spPr>
          <p:txBody>
            <a:bodyPr anchor="t" rtlCol="false" tIns="0" lIns="0" bIns="0" rIns="0">
              <a:spAutoFit/>
            </a:bodyPr>
            <a:lstStyle/>
            <a:p>
              <a:pPr>
                <a:lnSpc>
                  <a:spcPts val="4115"/>
                </a:lnSpc>
              </a:pPr>
              <a:r>
                <a:rPr lang="en-US" sz="3165" spc="-94">
                  <a:solidFill>
                    <a:srgbClr val="1C1C1D"/>
                  </a:solidFill>
                  <a:latin typeface="Be Vietnam Ultra-Bold"/>
                </a:rPr>
                <a:t>Ariane Lee</a:t>
              </a:r>
            </a:p>
          </p:txBody>
        </p:sp>
        <p:sp>
          <p:nvSpPr>
            <p:cNvPr name="TextBox 23" id="23"/>
            <p:cNvSpPr txBox="true"/>
            <p:nvPr/>
          </p:nvSpPr>
          <p:spPr>
            <a:xfrm rot="0">
              <a:off x="0" y="842766"/>
              <a:ext cx="5321299" cy="462506"/>
            </a:xfrm>
            <a:prstGeom prst="rect">
              <a:avLst/>
            </a:prstGeom>
          </p:spPr>
          <p:txBody>
            <a:bodyPr anchor="t" rtlCol="false" tIns="0" lIns="0" bIns="0" rIns="0">
              <a:spAutoFit/>
            </a:bodyPr>
            <a:lstStyle/>
            <a:p>
              <a:pPr>
                <a:lnSpc>
                  <a:spcPts val="2954"/>
                </a:lnSpc>
              </a:pPr>
              <a:r>
                <a:rPr lang="en-US" sz="2110" spc="-21">
                  <a:solidFill>
                    <a:srgbClr val="1C1C1D"/>
                  </a:solidFill>
                  <a:latin typeface="Be Vietnam"/>
                </a:rPr>
                <a:t>Computer Science ‘25</a:t>
              </a:r>
            </a:p>
          </p:txBody>
        </p:sp>
      </p:grpSp>
      <p:grpSp>
        <p:nvGrpSpPr>
          <p:cNvPr name="Group 24" id="24"/>
          <p:cNvGrpSpPr/>
          <p:nvPr/>
        </p:nvGrpSpPr>
        <p:grpSpPr>
          <a:xfrm rot="0">
            <a:off x="12518800" y="3059875"/>
            <a:ext cx="4490658" cy="6204394"/>
            <a:chOff x="0" y="0"/>
            <a:chExt cx="5987544" cy="8272526"/>
          </a:xfrm>
        </p:grpSpPr>
        <p:grpSp>
          <p:nvGrpSpPr>
            <p:cNvPr name="Group 25" id="25"/>
            <p:cNvGrpSpPr/>
            <p:nvPr/>
          </p:nvGrpSpPr>
          <p:grpSpPr>
            <a:xfrm rot="0">
              <a:off x="0" y="0"/>
              <a:ext cx="5987544" cy="8272526"/>
              <a:chOff x="0" y="0"/>
              <a:chExt cx="1218217" cy="1683116"/>
            </a:xfrm>
          </p:grpSpPr>
          <p:sp>
            <p:nvSpPr>
              <p:cNvPr name="Freeform 26" id="26"/>
              <p:cNvSpPr/>
              <p:nvPr/>
            </p:nvSpPr>
            <p:spPr>
              <a:xfrm flipH="false" flipV="false" rot="0">
                <a:off x="0" y="0"/>
                <a:ext cx="1218217" cy="1683116"/>
              </a:xfrm>
              <a:custGeom>
                <a:avLst/>
                <a:gdLst/>
                <a:ahLst/>
                <a:cxnLst/>
                <a:rect r="r" b="b" t="t" l="l"/>
                <a:pathLst>
                  <a:path h="1683116" w="1218217">
                    <a:moveTo>
                      <a:pt x="92890" y="0"/>
                    </a:moveTo>
                    <a:lnTo>
                      <a:pt x="1125327" y="0"/>
                    </a:lnTo>
                    <a:cubicBezTo>
                      <a:pt x="1176629" y="0"/>
                      <a:pt x="1218217" y="41588"/>
                      <a:pt x="1218217" y="92890"/>
                    </a:cubicBezTo>
                    <a:lnTo>
                      <a:pt x="1218217" y="1590226"/>
                    </a:lnTo>
                    <a:cubicBezTo>
                      <a:pt x="1218217" y="1641528"/>
                      <a:pt x="1176629" y="1683116"/>
                      <a:pt x="1125327" y="1683116"/>
                    </a:cubicBezTo>
                    <a:lnTo>
                      <a:pt x="92890" y="1683116"/>
                    </a:lnTo>
                    <a:cubicBezTo>
                      <a:pt x="68254" y="1683116"/>
                      <a:pt x="44627" y="1673329"/>
                      <a:pt x="27207" y="1655909"/>
                    </a:cubicBezTo>
                    <a:cubicBezTo>
                      <a:pt x="9787" y="1638489"/>
                      <a:pt x="0" y="1614862"/>
                      <a:pt x="0" y="1590226"/>
                    </a:cubicBezTo>
                    <a:lnTo>
                      <a:pt x="0" y="92890"/>
                    </a:lnTo>
                    <a:cubicBezTo>
                      <a:pt x="0" y="41588"/>
                      <a:pt x="41588" y="0"/>
                      <a:pt x="92890" y="0"/>
                    </a:cubicBezTo>
                    <a:close/>
                  </a:path>
                </a:pathLst>
              </a:custGeom>
              <a:solidFill>
                <a:srgbClr val="FFFFFF"/>
              </a:solidFill>
            </p:spPr>
          </p:sp>
          <p:sp>
            <p:nvSpPr>
              <p:cNvPr name="TextBox 27" id="27"/>
              <p:cNvSpPr txBox="true"/>
              <p:nvPr/>
            </p:nvSpPr>
            <p:spPr>
              <a:xfrm>
                <a:off x="0" y="-47625"/>
                <a:ext cx="1218217" cy="1730741"/>
              </a:xfrm>
              <a:prstGeom prst="rect">
                <a:avLst/>
              </a:prstGeom>
            </p:spPr>
            <p:txBody>
              <a:bodyPr anchor="ctr" rtlCol="false" tIns="60797" lIns="60797" bIns="60797" rIns="60797"/>
              <a:lstStyle/>
              <a:p>
                <a:pPr algn="ctr">
                  <a:lnSpc>
                    <a:spcPts val="2800"/>
                  </a:lnSpc>
                </a:pPr>
              </a:p>
            </p:txBody>
          </p:sp>
        </p:grpSp>
        <p:grpSp>
          <p:nvGrpSpPr>
            <p:cNvPr name="Group 28" id="28"/>
            <p:cNvGrpSpPr>
              <a:grpSpLocks noChangeAspect="true"/>
            </p:cNvGrpSpPr>
            <p:nvPr/>
          </p:nvGrpSpPr>
          <p:grpSpPr>
            <a:xfrm rot="0">
              <a:off x="315867" y="339428"/>
              <a:ext cx="5321299" cy="5321299"/>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0" t="-13200" r="0" b="-13200"/>
                </a:stretch>
              </a:blipFill>
            </p:spPr>
          </p:sp>
          <p:sp>
            <p:nvSpPr>
              <p:cNvPr name="Freeform 30" id="30"/>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
          <p:nvSpPr>
            <p:cNvPr name="TextBox 31" id="31"/>
            <p:cNvSpPr txBox="true"/>
            <p:nvPr/>
          </p:nvSpPr>
          <p:spPr>
            <a:xfrm rot="0">
              <a:off x="333122" y="6056846"/>
              <a:ext cx="5321299" cy="681410"/>
            </a:xfrm>
            <a:prstGeom prst="rect">
              <a:avLst/>
            </a:prstGeom>
          </p:spPr>
          <p:txBody>
            <a:bodyPr anchor="t" rtlCol="false" tIns="0" lIns="0" bIns="0" rIns="0">
              <a:spAutoFit/>
            </a:bodyPr>
            <a:lstStyle/>
            <a:p>
              <a:pPr>
                <a:lnSpc>
                  <a:spcPts val="4115"/>
                </a:lnSpc>
              </a:pPr>
              <a:r>
                <a:rPr lang="en-US" sz="3165" spc="-94">
                  <a:solidFill>
                    <a:srgbClr val="231F1F"/>
                  </a:solidFill>
                  <a:latin typeface="Be Vietnam Ultra-Bold"/>
                </a:rPr>
                <a:t>Ariane Lee</a:t>
              </a:r>
            </a:p>
          </p:txBody>
        </p:sp>
        <p:sp>
          <p:nvSpPr>
            <p:cNvPr name="TextBox 32" id="32"/>
            <p:cNvSpPr txBox="true"/>
            <p:nvPr/>
          </p:nvSpPr>
          <p:spPr>
            <a:xfrm rot="0">
              <a:off x="333122" y="6937713"/>
              <a:ext cx="5321299" cy="462506"/>
            </a:xfrm>
            <a:prstGeom prst="rect">
              <a:avLst/>
            </a:prstGeom>
          </p:spPr>
          <p:txBody>
            <a:bodyPr anchor="t" rtlCol="false" tIns="0" lIns="0" bIns="0" rIns="0">
              <a:spAutoFit/>
            </a:bodyPr>
            <a:lstStyle/>
            <a:p>
              <a:pPr>
                <a:lnSpc>
                  <a:spcPts val="2954"/>
                </a:lnSpc>
              </a:pPr>
              <a:r>
                <a:rPr lang="en-US" sz="2110" spc="-21">
                  <a:solidFill>
                    <a:srgbClr val="231F1F"/>
                  </a:solidFill>
                  <a:latin typeface="Be Vietnam"/>
                </a:rPr>
                <a:t>Computer Science ‘25</a:t>
              </a:r>
            </a:p>
          </p:txBody>
        </p:sp>
      </p:grpSp>
      <p:sp>
        <p:nvSpPr>
          <p:cNvPr name="TextBox 33" id="33"/>
          <p:cNvSpPr txBox="true"/>
          <p:nvPr/>
        </p:nvSpPr>
        <p:spPr>
          <a:xfrm rot="0">
            <a:off x="1028700" y="915655"/>
            <a:ext cx="10330400"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The </a:t>
            </a:r>
            <a:r>
              <a:rPr lang="en-US" sz="9999" spc="-299">
                <a:solidFill>
                  <a:srgbClr val="907CE1"/>
                </a:solidFill>
                <a:latin typeface="Be Vietnam"/>
              </a:rPr>
              <a:t>Team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88657"/>
            <a:ext cx="5336167" cy="1696403"/>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747626"/>
            <a:ext cx="5336167" cy="1269671"/>
            <a:chOff x="0" y="0"/>
            <a:chExt cx="1460480" cy="347502"/>
          </a:xfrm>
        </p:grpSpPr>
        <p:sp>
          <p:nvSpPr>
            <p:cNvPr name="Freeform 6" id="6"/>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7" id="7"/>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7514804" y="2403381"/>
            <a:ext cx="9744496" cy="5480238"/>
          </a:xfrm>
          <a:custGeom>
            <a:avLst/>
            <a:gdLst/>
            <a:ahLst/>
            <a:cxnLst/>
            <a:rect r="r" b="b" t="t" l="l"/>
            <a:pathLst>
              <a:path h="5480238" w="9744496">
                <a:moveTo>
                  <a:pt x="0" y="0"/>
                </a:moveTo>
                <a:lnTo>
                  <a:pt x="9744496" y="0"/>
                </a:lnTo>
                <a:lnTo>
                  <a:pt x="9744496" y="5480238"/>
                </a:lnTo>
                <a:lnTo>
                  <a:pt x="0" y="5480238"/>
                </a:lnTo>
                <a:lnTo>
                  <a:pt x="0" y="0"/>
                </a:lnTo>
                <a:close/>
              </a:path>
            </a:pathLst>
          </a:custGeom>
          <a:blipFill>
            <a:blip r:embed="rId2"/>
            <a:stretch>
              <a:fillRect l="0" t="0" r="0" b="0"/>
            </a:stretch>
          </a:blipFill>
        </p:spPr>
      </p:sp>
      <p:sp>
        <p:nvSpPr>
          <p:cNvPr name="TextBox 9" id="9"/>
          <p:cNvSpPr txBox="true"/>
          <p:nvPr/>
        </p:nvSpPr>
        <p:spPr>
          <a:xfrm rot="0">
            <a:off x="1450332" y="2169697"/>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Neighborhood Network</a:t>
            </a:r>
          </a:p>
        </p:txBody>
      </p:sp>
      <p:sp>
        <p:nvSpPr>
          <p:cNvPr name="TextBox 10" id="10"/>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Nextdoor</a:t>
            </a:r>
          </a:p>
        </p:txBody>
      </p:sp>
      <p:sp>
        <p:nvSpPr>
          <p:cNvPr name="TextBox 11" id="11"/>
          <p:cNvSpPr txBox="true"/>
          <p:nvPr/>
        </p:nvSpPr>
        <p:spPr>
          <a:xfrm rot="0">
            <a:off x="7514804" y="8133805"/>
            <a:ext cx="3753991" cy="347649"/>
          </a:xfrm>
          <a:prstGeom prst="rect">
            <a:avLst/>
          </a:prstGeom>
        </p:spPr>
        <p:txBody>
          <a:bodyPr anchor="t" rtlCol="false" tIns="0" lIns="0" bIns="0" rIns="0">
            <a:spAutoFit/>
          </a:bodyPr>
          <a:lstStyle/>
          <a:p>
            <a:pPr>
              <a:lnSpc>
                <a:spcPts val="2888"/>
              </a:lnSpc>
            </a:pPr>
            <a:r>
              <a:rPr lang="en-US" sz="2063" spc="-20">
                <a:solidFill>
                  <a:srgbClr val="231F1F"/>
                </a:solidFill>
                <a:latin typeface="Be Vietnam Bold Italics"/>
              </a:rPr>
              <a:t>Question posted on Nextdoor</a:t>
            </a:r>
          </a:p>
        </p:txBody>
      </p:sp>
      <p:sp>
        <p:nvSpPr>
          <p:cNvPr name="TextBox 12" id="12"/>
          <p:cNvSpPr txBox="true"/>
          <p:nvPr/>
        </p:nvSpPr>
        <p:spPr>
          <a:xfrm rot="0">
            <a:off x="646236" y="3277235"/>
            <a:ext cx="5718631"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Private network connecting people living in same neighborhood</a:t>
            </a:r>
          </a:p>
          <a:p>
            <a:pPr marL="734059" indent="-367030" lvl="1">
              <a:lnSpc>
                <a:spcPts val="4759"/>
              </a:lnSpc>
              <a:buFont typeface="Arial"/>
              <a:buChar char="•"/>
            </a:pPr>
            <a:r>
              <a:rPr lang="en-US" sz="3399">
                <a:solidFill>
                  <a:srgbClr val="000000"/>
                </a:solidFill>
                <a:latin typeface="Canva Sans"/>
              </a:rPr>
              <a:t>Hyperlocal</a:t>
            </a:r>
          </a:p>
          <a:p>
            <a:pPr marL="734059" indent="-367030" lvl="1">
              <a:lnSpc>
                <a:spcPts val="4759"/>
              </a:lnSpc>
              <a:buFont typeface="Arial"/>
              <a:buChar char="•"/>
            </a:pPr>
            <a:r>
              <a:rPr lang="en-US" sz="3399">
                <a:solidFill>
                  <a:srgbClr val="000000"/>
                </a:solidFill>
                <a:latin typeface="Canva Sans"/>
              </a:rPr>
              <a:t>Open forum for people to post anything, from complaints to  recommendations to questions</a:t>
            </a:r>
          </a:p>
          <a:p>
            <a:pPr>
              <a:lnSpc>
                <a:spcPts val="475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88657"/>
            <a:ext cx="5336167" cy="1696403"/>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747626"/>
            <a:ext cx="5336167" cy="1269671"/>
            <a:chOff x="0" y="0"/>
            <a:chExt cx="1460480" cy="347502"/>
          </a:xfrm>
        </p:grpSpPr>
        <p:sp>
          <p:nvSpPr>
            <p:cNvPr name="Freeform 6" id="6"/>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7" id="7"/>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7514804" y="1883564"/>
            <a:ext cx="8484566" cy="6519873"/>
          </a:xfrm>
          <a:custGeom>
            <a:avLst/>
            <a:gdLst/>
            <a:ahLst/>
            <a:cxnLst/>
            <a:rect r="r" b="b" t="t" l="l"/>
            <a:pathLst>
              <a:path h="6519873" w="8484566">
                <a:moveTo>
                  <a:pt x="0" y="0"/>
                </a:moveTo>
                <a:lnTo>
                  <a:pt x="8484566" y="0"/>
                </a:lnTo>
                <a:lnTo>
                  <a:pt x="8484566" y="6519872"/>
                </a:lnTo>
                <a:lnTo>
                  <a:pt x="0" y="6519872"/>
                </a:lnTo>
                <a:lnTo>
                  <a:pt x="0" y="0"/>
                </a:lnTo>
                <a:close/>
              </a:path>
            </a:pathLst>
          </a:custGeom>
          <a:blipFill>
            <a:blip r:embed="rId2"/>
            <a:stretch>
              <a:fillRect l="0" t="0" r="0" b="0"/>
            </a:stretch>
          </a:blipFill>
        </p:spPr>
      </p:sp>
      <p:sp>
        <p:nvSpPr>
          <p:cNvPr name="TextBox 9" id="9"/>
          <p:cNvSpPr txBox="true"/>
          <p:nvPr/>
        </p:nvSpPr>
        <p:spPr>
          <a:xfrm rot="0">
            <a:off x="646236" y="3277235"/>
            <a:ext cx="5718631"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Private network connecting people living in same neighborhood</a:t>
            </a:r>
          </a:p>
          <a:p>
            <a:pPr marL="734059" indent="-367030" lvl="1">
              <a:lnSpc>
                <a:spcPts val="4759"/>
              </a:lnSpc>
              <a:buFont typeface="Arial"/>
              <a:buChar char="•"/>
            </a:pPr>
            <a:r>
              <a:rPr lang="en-US" sz="3399">
                <a:solidFill>
                  <a:srgbClr val="000000"/>
                </a:solidFill>
                <a:latin typeface="Canva Sans"/>
              </a:rPr>
              <a:t>Hyperlocal</a:t>
            </a:r>
          </a:p>
          <a:p>
            <a:pPr marL="734059" indent="-367030" lvl="1">
              <a:lnSpc>
                <a:spcPts val="4759"/>
              </a:lnSpc>
              <a:buFont typeface="Arial"/>
              <a:buChar char="•"/>
            </a:pPr>
            <a:r>
              <a:rPr lang="en-US" sz="3399">
                <a:solidFill>
                  <a:srgbClr val="000000"/>
                </a:solidFill>
                <a:latin typeface="Canva Sans"/>
              </a:rPr>
              <a:t>Open forum for people to post anything, from complaints to  recommendations to questions</a:t>
            </a:r>
          </a:p>
          <a:p>
            <a:pPr>
              <a:lnSpc>
                <a:spcPts val="4759"/>
              </a:lnSpc>
            </a:pPr>
          </a:p>
        </p:txBody>
      </p:sp>
      <p:sp>
        <p:nvSpPr>
          <p:cNvPr name="TextBox 10" id="10"/>
          <p:cNvSpPr txBox="true"/>
          <p:nvPr/>
        </p:nvSpPr>
        <p:spPr>
          <a:xfrm rot="0">
            <a:off x="1450332" y="2169697"/>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Neighborhood Network</a:t>
            </a:r>
          </a:p>
        </p:txBody>
      </p:sp>
      <p:sp>
        <p:nvSpPr>
          <p:cNvPr name="TextBox 11" id="11"/>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Nextdoor</a:t>
            </a:r>
          </a:p>
        </p:txBody>
      </p:sp>
      <p:sp>
        <p:nvSpPr>
          <p:cNvPr name="TextBox 12" id="12"/>
          <p:cNvSpPr txBox="true"/>
          <p:nvPr/>
        </p:nvSpPr>
        <p:spPr>
          <a:xfrm rot="0">
            <a:off x="7514804" y="8660122"/>
            <a:ext cx="4878395" cy="347649"/>
          </a:xfrm>
          <a:prstGeom prst="rect">
            <a:avLst/>
          </a:prstGeom>
        </p:spPr>
        <p:txBody>
          <a:bodyPr anchor="t" rtlCol="false" tIns="0" lIns="0" bIns="0" rIns="0">
            <a:spAutoFit/>
          </a:bodyPr>
          <a:lstStyle/>
          <a:p>
            <a:pPr>
              <a:lnSpc>
                <a:spcPts val="2888"/>
              </a:lnSpc>
            </a:pPr>
            <a:r>
              <a:rPr lang="en-US" sz="2063" spc="-20">
                <a:solidFill>
                  <a:srgbClr val="231F1F"/>
                </a:solidFill>
                <a:latin typeface="Be Vietnam Bold Italics"/>
              </a:rPr>
              <a:t>Complaint posted on Nextdoor</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sp>
        <p:nvSpPr>
          <p:cNvPr name="TextBox 2" id="2"/>
          <p:cNvSpPr txBox="true"/>
          <p:nvPr/>
        </p:nvSpPr>
        <p:spPr>
          <a:xfrm rot="0">
            <a:off x="1450332" y="2169697"/>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Travel map with friends</a:t>
            </a:r>
          </a:p>
        </p:txBody>
      </p:sp>
      <p:grpSp>
        <p:nvGrpSpPr>
          <p:cNvPr name="Group 3" id="3"/>
          <p:cNvGrpSpPr/>
          <p:nvPr/>
        </p:nvGrpSpPr>
        <p:grpSpPr>
          <a:xfrm rot="0">
            <a:off x="1011201" y="3430105"/>
            <a:ext cx="7555115" cy="5828195"/>
            <a:chOff x="0" y="0"/>
            <a:chExt cx="1673176" cy="1290728"/>
          </a:xfrm>
        </p:grpSpPr>
        <p:sp>
          <p:nvSpPr>
            <p:cNvPr name="Freeform 4" id="4"/>
            <p:cNvSpPr/>
            <p:nvPr/>
          </p:nvSpPr>
          <p:spPr>
            <a:xfrm flipH="false" flipV="false" rot="0">
              <a:off x="0" y="0"/>
              <a:ext cx="1673176" cy="1290728"/>
            </a:xfrm>
            <a:custGeom>
              <a:avLst/>
              <a:gdLst/>
              <a:ahLst/>
              <a:cxnLst/>
              <a:rect r="r" b="b" t="t" l="l"/>
              <a:pathLst>
                <a:path h="1290728" w="1673176">
                  <a:moveTo>
                    <a:pt x="56360" y="0"/>
                  </a:moveTo>
                  <a:lnTo>
                    <a:pt x="1616816" y="0"/>
                  </a:lnTo>
                  <a:cubicBezTo>
                    <a:pt x="1631764" y="0"/>
                    <a:pt x="1646099" y="5938"/>
                    <a:pt x="1656669" y="16507"/>
                  </a:cubicBezTo>
                  <a:cubicBezTo>
                    <a:pt x="1667238" y="27077"/>
                    <a:pt x="1673176" y="41412"/>
                    <a:pt x="1673176" y="56360"/>
                  </a:cubicBezTo>
                  <a:lnTo>
                    <a:pt x="1673176" y="1234368"/>
                  </a:lnTo>
                  <a:cubicBezTo>
                    <a:pt x="1673176" y="1265495"/>
                    <a:pt x="1647943" y="1290728"/>
                    <a:pt x="1616816" y="1290728"/>
                  </a:cubicBezTo>
                  <a:lnTo>
                    <a:pt x="56360" y="1290728"/>
                  </a:lnTo>
                  <a:cubicBezTo>
                    <a:pt x="25233" y="1290728"/>
                    <a:pt x="0" y="1265495"/>
                    <a:pt x="0" y="1234368"/>
                  </a:cubicBezTo>
                  <a:lnTo>
                    <a:pt x="0" y="56360"/>
                  </a:lnTo>
                  <a:cubicBezTo>
                    <a:pt x="0" y="25233"/>
                    <a:pt x="25233" y="0"/>
                    <a:pt x="56360" y="0"/>
                  </a:cubicBezTo>
                  <a:close/>
                </a:path>
              </a:pathLst>
            </a:custGeom>
            <a:solidFill>
              <a:srgbClr val="DBDBDB"/>
            </a:solidFill>
          </p:spPr>
        </p:sp>
        <p:sp>
          <p:nvSpPr>
            <p:cNvPr name="TextBox 5" id="5"/>
            <p:cNvSpPr txBox="true"/>
            <p:nvPr/>
          </p:nvSpPr>
          <p:spPr>
            <a:xfrm>
              <a:off x="0" y="-47625"/>
              <a:ext cx="1673176" cy="133835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9704185" y="3430105"/>
            <a:ext cx="7555115" cy="5828195"/>
            <a:chOff x="0" y="0"/>
            <a:chExt cx="1673176" cy="1290728"/>
          </a:xfrm>
        </p:grpSpPr>
        <p:sp>
          <p:nvSpPr>
            <p:cNvPr name="Freeform 7" id="7"/>
            <p:cNvSpPr/>
            <p:nvPr/>
          </p:nvSpPr>
          <p:spPr>
            <a:xfrm flipH="false" flipV="false" rot="0">
              <a:off x="0" y="0"/>
              <a:ext cx="1673176" cy="1290728"/>
            </a:xfrm>
            <a:custGeom>
              <a:avLst/>
              <a:gdLst/>
              <a:ahLst/>
              <a:cxnLst/>
              <a:rect r="r" b="b" t="t" l="l"/>
              <a:pathLst>
                <a:path h="1290728" w="1673176">
                  <a:moveTo>
                    <a:pt x="56360" y="0"/>
                  </a:moveTo>
                  <a:lnTo>
                    <a:pt x="1616816" y="0"/>
                  </a:lnTo>
                  <a:cubicBezTo>
                    <a:pt x="1631764" y="0"/>
                    <a:pt x="1646099" y="5938"/>
                    <a:pt x="1656669" y="16507"/>
                  </a:cubicBezTo>
                  <a:cubicBezTo>
                    <a:pt x="1667238" y="27077"/>
                    <a:pt x="1673176" y="41412"/>
                    <a:pt x="1673176" y="56360"/>
                  </a:cubicBezTo>
                  <a:lnTo>
                    <a:pt x="1673176" y="1234368"/>
                  </a:lnTo>
                  <a:cubicBezTo>
                    <a:pt x="1673176" y="1265495"/>
                    <a:pt x="1647943" y="1290728"/>
                    <a:pt x="1616816" y="1290728"/>
                  </a:cubicBezTo>
                  <a:lnTo>
                    <a:pt x="56360" y="1290728"/>
                  </a:lnTo>
                  <a:cubicBezTo>
                    <a:pt x="25233" y="1290728"/>
                    <a:pt x="0" y="1265495"/>
                    <a:pt x="0" y="1234368"/>
                  </a:cubicBezTo>
                  <a:lnTo>
                    <a:pt x="0" y="56360"/>
                  </a:lnTo>
                  <a:cubicBezTo>
                    <a:pt x="0" y="25233"/>
                    <a:pt x="25233" y="0"/>
                    <a:pt x="56360" y="0"/>
                  </a:cubicBezTo>
                  <a:close/>
                </a:path>
              </a:pathLst>
            </a:custGeom>
            <a:solidFill>
              <a:srgbClr val="907CE1"/>
            </a:solidFill>
          </p:spPr>
        </p:sp>
        <p:sp>
          <p:nvSpPr>
            <p:cNvPr name="TextBox 8" id="8"/>
            <p:cNvSpPr txBox="true"/>
            <p:nvPr/>
          </p:nvSpPr>
          <p:spPr>
            <a:xfrm>
              <a:off x="0" y="-47625"/>
              <a:ext cx="1673176" cy="1338353"/>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1450332" y="3793099"/>
            <a:ext cx="7462606" cy="521970"/>
          </a:xfrm>
          <a:prstGeom prst="rect">
            <a:avLst/>
          </a:prstGeom>
        </p:spPr>
        <p:txBody>
          <a:bodyPr anchor="t" rtlCol="false" tIns="0" lIns="0" bIns="0" rIns="0">
            <a:spAutoFit/>
          </a:bodyPr>
          <a:lstStyle/>
          <a:p>
            <a:pPr>
              <a:lnSpc>
                <a:spcPts val="4125"/>
              </a:lnSpc>
            </a:pPr>
            <a:r>
              <a:rPr lang="en-US" sz="3300" spc="-99">
                <a:solidFill>
                  <a:srgbClr val="000000"/>
                </a:solidFill>
                <a:latin typeface="Be Vietnam Ultra-Bold"/>
              </a:rPr>
              <a:t>What works for our problem space</a:t>
            </a:r>
          </a:p>
        </p:txBody>
      </p:sp>
      <p:sp>
        <p:nvSpPr>
          <p:cNvPr name="TextBox 10" id="10"/>
          <p:cNvSpPr txBox="true"/>
          <p:nvPr/>
        </p:nvSpPr>
        <p:spPr>
          <a:xfrm rot="0">
            <a:off x="10143412" y="3793099"/>
            <a:ext cx="7462606" cy="521970"/>
          </a:xfrm>
          <a:prstGeom prst="rect">
            <a:avLst/>
          </a:prstGeom>
        </p:spPr>
        <p:txBody>
          <a:bodyPr anchor="t" rtlCol="false" tIns="0" lIns="0" bIns="0" rIns="0">
            <a:spAutoFit/>
          </a:bodyPr>
          <a:lstStyle/>
          <a:p>
            <a:pPr>
              <a:lnSpc>
                <a:spcPts val="4125"/>
              </a:lnSpc>
            </a:pPr>
            <a:r>
              <a:rPr lang="en-US" sz="3300" spc="-99">
                <a:solidFill>
                  <a:srgbClr val="FFFFFF"/>
                </a:solidFill>
                <a:latin typeface="Be Vietnam Ultra-Bold"/>
              </a:rPr>
              <a:t>What doesn’t work</a:t>
            </a:r>
          </a:p>
        </p:txBody>
      </p:sp>
      <p:sp>
        <p:nvSpPr>
          <p:cNvPr name="TextBox 11" id="11"/>
          <p:cNvSpPr txBox="true"/>
          <p:nvPr/>
        </p:nvSpPr>
        <p:spPr>
          <a:xfrm rot="0">
            <a:off x="1519203" y="4715119"/>
            <a:ext cx="6798499"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000000"/>
                </a:solidFill>
                <a:latin typeface="Be Vietnam"/>
              </a:rPr>
              <a:t>Creating a network based on commonality, in this case, location</a:t>
            </a:r>
          </a:p>
          <a:p>
            <a:pPr marL="669289" indent="-334645" lvl="1">
              <a:lnSpc>
                <a:spcPts val="4339"/>
              </a:lnSpc>
              <a:buFont typeface="Arial"/>
              <a:buChar char="•"/>
            </a:pPr>
            <a:r>
              <a:rPr lang="en-US" sz="3099" spc="-30">
                <a:solidFill>
                  <a:srgbClr val="000000"/>
                </a:solidFill>
                <a:latin typeface="Be Vietnam"/>
              </a:rPr>
              <a:t>Making it easy to post specific requests and recommendations rather than relying on existing content </a:t>
            </a:r>
          </a:p>
        </p:txBody>
      </p:sp>
      <p:sp>
        <p:nvSpPr>
          <p:cNvPr name="TextBox 12" id="12"/>
          <p:cNvSpPr txBox="true"/>
          <p:nvPr/>
        </p:nvSpPr>
        <p:spPr>
          <a:xfrm rot="0">
            <a:off x="10190149" y="4715119"/>
            <a:ext cx="6583188"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FFFFFF"/>
                </a:solidFill>
                <a:latin typeface="Be Vietnam"/>
              </a:rPr>
              <a:t>Lack of content focus</a:t>
            </a:r>
          </a:p>
          <a:p>
            <a:pPr marL="1338579" indent="-446193" lvl="2">
              <a:lnSpc>
                <a:spcPts val="4339"/>
              </a:lnSpc>
              <a:buFont typeface="Arial"/>
              <a:buChar char="⚬"/>
            </a:pPr>
            <a:r>
              <a:rPr lang="en-US" sz="3099" spc="-30">
                <a:solidFill>
                  <a:srgbClr val="FFFFFF"/>
                </a:solidFill>
                <a:latin typeface="Be Vietnam"/>
              </a:rPr>
              <a:t>Nextdoor’s feed is cluttered with a mixture of posts</a:t>
            </a:r>
          </a:p>
          <a:p>
            <a:pPr marL="669289" indent="-334645" lvl="1">
              <a:lnSpc>
                <a:spcPts val="4339"/>
              </a:lnSpc>
              <a:buFont typeface="Arial"/>
              <a:buChar char="•"/>
            </a:pPr>
            <a:r>
              <a:rPr lang="en-US" sz="3099" spc="-30">
                <a:solidFill>
                  <a:srgbClr val="FFFFFF"/>
                </a:solidFill>
                <a:latin typeface="Be Vietnam"/>
              </a:rPr>
              <a:t>A shared geographic location is not always enough to qualify someone’s recommendation as relevant or trustworthy to you</a:t>
            </a:r>
          </a:p>
        </p:txBody>
      </p:sp>
      <p:grpSp>
        <p:nvGrpSpPr>
          <p:cNvPr name="Group 13" id="13"/>
          <p:cNvGrpSpPr/>
          <p:nvPr/>
        </p:nvGrpSpPr>
        <p:grpSpPr>
          <a:xfrm rot="0">
            <a:off x="1028700" y="1088657"/>
            <a:ext cx="5336167" cy="1696403"/>
            <a:chOff x="0" y="0"/>
            <a:chExt cx="1374798" cy="437057"/>
          </a:xfrm>
        </p:grpSpPr>
        <p:sp>
          <p:nvSpPr>
            <p:cNvPr name="Freeform 14" id="14"/>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15" id="15"/>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1028700" y="747626"/>
            <a:ext cx="5336167" cy="1269671"/>
            <a:chOff x="0" y="0"/>
            <a:chExt cx="1460480" cy="347502"/>
          </a:xfrm>
        </p:grpSpPr>
        <p:sp>
          <p:nvSpPr>
            <p:cNvPr name="Freeform 17" id="17"/>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18" id="18"/>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1450332" y="2169697"/>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Neighborhood Network</a:t>
            </a:r>
          </a:p>
        </p:txBody>
      </p:sp>
      <p:sp>
        <p:nvSpPr>
          <p:cNvPr name="TextBox 20" id="20"/>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Nextdoor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TextBox 2" id="2"/>
          <p:cNvSpPr txBox="true"/>
          <p:nvPr/>
        </p:nvSpPr>
        <p:spPr>
          <a:xfrm rot="0">
            <a:off x="1450332" y="2169697"/>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Travel map with friends</a:t>
            </a:r>
          </a:p>
        </p:txBody>
      </p:sp>
      <p:grpSp>
        <p:nvGrpSpPr>
          <p:cNvPr name="Group 3" id="3"/>
          <p:cNvGrpSpPr/>
          <p:nvPr/>
        </p:nvGrpSpPr>
        <p:grpSpPr>
          <a:xfrm rot="0">
            <a:off x="1028700" y="3430105"/>
            <a:ext cx="7555115" cy="5828195"/>
            <a:chOff x="0" y="0"/>
            <a:chExt cx="1673176" cy="1290728"/>
          </a:xfrm>
        </p:grpSpPr>
        <p:sp>
          <p:nvSpPr>
            <p:cNvPr name="Freeform 4" id="4"/>
            <p:cNvSpPr/>
            <p:nvPr/>
          </p:nvSpPr>
          <p:spPr>
            <a:xfrm flipH="false" flipV="false" rot="0">
              <a:off x="0" y="0"/>
              <a:ext cx="1673176" cy="1290728"/>
            </a:xfrm>
            <a:custGeom>
              <a:avLst/>
              <a:gdLst/>
              <a:ahLst/>
              <a:cxnLst/>
              <a:rect r="r" b="b" t="t" l="l"/>
              <a:pathLst>
                <a:path h="1290728" w="1673176">
                  <a:moveTo>
                    <a:pt x="56360" y="0"/>
                  </a:moveTo>
                  <a:lnTo>
                    <a:pt x="1616816" y="0"/>
                  </a:lnTo>
                  <a:cubicBezTo>
                    <a:pt x="1631764" y="0"/>
                    <a:pt x="1646099" y="5938"/>
                    <a:pt x="1656669" y="16507"/>
                  </a:cubicBezTo>
                  <a:cubicBezTo>
                    <a:pt x="1667238" y="27077"/>
                    <a:pt x="1673176" y="41412"/>
                    <a:pt x="1673176" y="56360"/>
                  </a:cubicBezTo>
                  <a:lnTo>
                    <a:pt x="1673176" y="1234368"/>
                  </a:lnTo>
                  <a:cubicBezTo>
                    <a:pt x="1673176" y="1265495"/>
                    <a:pt x="1647943" y="1290728"/>
                    <a:pt x="1616816" y="1290728"/>
                  </a:cubicBezTo>
                  <a:lnTo>
                    <a:pt x="56360" y="1290728"/>
                  </a:lnTo>
                  <a:cubicBezTo>
                    <a:pt x="25233" y="1290728"/>
                    <a:pt x="0" y="1265495"/>
                    <a:pt x="0" y="1234368"/>
                  </a:cubicBezTo>
                  <a:lnTo>
                    <a:pt x="0" y="56360"/>
                  </a:lnTo>
                  <a:cubicBezTo>
                    <a:pt x="0" y="25233"/>
                    <a:pt x="25233" y="0"/>
                    <a:pt x="56360" y="0"/>
                  </a:cubicBezTo>
                  <a:close/>
                </a:path>
              </a:pathLst>
            </a:custGeom>
            <a:solidFill>
              <a:srgbClr val="907CE1"/>
            </a:solidFill>
          </p:spPr>
        </p:sp>
        <p:sp>
          <p:nvSpPr>
            <p:cNvPr name="TextBox 5" id="5"/>
            <p:cNvSpPr txBox="true"/>
            <p:nvPr/>
          </p:nvSpPr>
          <p:spPr>
            <a:xfrm>
              <a:off x="0" y="-47625"/>
              <a:ext cx="1673176" cy="1338353"/>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1467927" y="3793099"/>
            <a:ext cx="7462606" cy="521970"/>
          </a:xfrm>
          <a:prstGeom prst="rect">
            <a:avLst/>
          </a:prstGeom>
        </p:spPr>
        <p:txBody>
          <a:bodyPr anchor="t" rtlCol="false" tIns="0" lIns="0" bIns="0" rIns="0">
            <a:spAutoFit/>
          </a:bodyPr>
          <a:lstStyle/>
          <a:p>
            <a:pPr>
              <a:lnSpc>
                <a:spcPts val="4125"/>
              </a:lnSpc>
            </a:pPr>
            <a:r>
              <a:rPr lang="en-US" sz="3300" spc="-99">
                <a:solidFill>
                  <a:srgbClr val="FFFFFF"/>
                </a:solidFill>
                <a:latin typeface="Be Vietnam Ultra-Bold"/>
              </a:rPr>
              <a:t>What doesn’t work</a:t>
            </a:r>
          </a:p>
        </p:txBody>
      </p:sp>
      <p:sp>
        <p:nvSpPr>
          <p:cNvPr name="TextBox 7" id="7"/>
          <p:cNvSpPr txBox="true"/>
          <p:nvPr/>
        </p:nvSpPr>
        <p:spPr>
          <a:xfrm rot="0">
            <a:off x="1514663" y="4715119"/>
            <a:ext cx="6583188"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FFFFFF"/>
                </a:solidFill>
                <a:latin typeface="Be Vietnam"/>
              </a:rPr>
              <a:t>Have to explicitly ask and get replies to your asks for recommendations among a sea of other posts</a:t>
            </a:r>
          </a:p>
          <a:p>
            <a:pPr marL="669289" indent="-334645" lvl="1">
              <a:lnSpc>
                <a:spcPts val="4339"/>
              </a:lnSpc>
              <a:buFont typeface="Arial"/>
              <a:buChar char="•"/>
            </a:pPr>
            <a:r>
              <a:rPr lang="en-US" sz="3099" spc="-30">
                <a:solidFill>
                  <a:srgbClr val="FFFFFF"/>
                </a:solidFill>
                <a:latin typeface="Be Vietnam"/>
              </a:rPr>
              <a:t>More of a social media platform than a recommendation platform</a:t>
            </a:r>
          </a:p>
        </p:txBody>
      </p:sp>
      <p:grpSp>
        <p:nvGrpSpPr>
          <p:cNvPr name="Group 8" id="8"/>
          <p:cNvGrpSpPr/>
          <p:nvPr/>
        </p:nvGrpSpPr>
        <p:grpSpPr>
          <a:xfrm rot="0">
            <a:off x="1028700" y="1088657"/>
            <a:ext cx="5336167" cy="1696403"/>
            <a:chOff x="0" y="0"/>
            <a:chExt cx="1374798" cy="437057"/>
          </a:xfrm>
        </p:grpSpPr>
        <p:sp>
          <p:nvSpPr>
            <p:cNvPr name="Freeform 9" id="9"/>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10" id="10"/>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028700" y="747626"/>
            <a:ext cx="5336167" cy="1269671"/>
            <a:chOff x="0" y="0"/>
            <a:chExt cx="1460480" cy="347502"/>
          </a:xfrm>
        </p:grpSpPr>
        <p:sp>
          <p:nvSpPr>
            <p:cNvPr name="Freeform 12" id="12"/>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13" id="13"/>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450332" y="2169697"/>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Neighborhood Network</a:t>
            </a:r>
          </a:p>
        </p:txBody>
      </p:sp>
      <p:sp>
        <p:nvSpPr>
          <p:cNvPr name="TextBox 15" id="15"/>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Nextdoor</a:t>
            </a:r>
          </a:p>
        </p:txBody>
      </p:sp>
      <p:sp>
        <p:nvSpPr>
          <p:cNvPr name="Freeform 16" id="16"/>
          <p:cNvSpPr/>
          <p:nvPr/>
        </p:nvSpPr>
        <p:spPr>
          <a:xfrm flipH="false" flipV="false" rot="0">
            <a:off x="10325291" y="2024718"/>
            <a:ext cx="3850626" cy="6237564"/>
          </a:xfrm>
          <a:custGeom>
            <a:avLst/>
            <a:gdLst/>
            <a:ahLst/>
            <a:cxnLst/>
            <a:rect r="r" b="b" t="t" l="l"/>
            <a:pathLst>
              <a:path h="6237564" w="3850626">
                <a:moveTo>
                  <a:pt x="0" y="0"/>
                </a:moveTo>
                <a:lnTo>
                  <a:pt x="3850626" y="0"/>
                </a:lnTo>
                <a:lnTo>
                  <a:pt x="3850626" y="6237564"/>
                </a:lnTo>
                <a:lnTo>
                  <a:pt x="0" y="6237564"/>
                </a:lnTo>
                <a:lnTo>
                  <a:pt x="0" y="0"/>
                </a:lnTo>
                <a:close/>
              </a:path>
            </a:pathLst>
          </a:custGeom>
          <a:blipFill>
            <a:blip r:embed="rId2"/>
            <a:stretch>
              <a:fillRect l="0" t="0" r="0" b="0"/>
            </a:stretch>
          </a:blipFill>
        </p:spPr>
      </p:sp>
      <p:sp>
        <p:nvSpPr>
          <p:cNvPr name="TextBox 17" id="17"/>
          <p:cNvSpPr txBox="true"/>
          <p:nvPr/>
        </p:nvSpPr>
        <p:spPr>
          <a:xfrm rot="0">
            <a:off x="14802614" y="6207207"/>
            <a:ext cx="2456686" cy="1520404"/>
          </a:xfrm>
          <a:prstGeom prst="rect">
            <a:avLst/>
          </a:prstGeom>
        </p:spPr>
        <p:txBody>
          <a:bodyPr anchor="t" rtlCol="false" tIns="0" lIns="0" bIns="0" rIns="0">
            <a:spAutoFit/>
          </a:bodyPr>
          <a:lstStyle/>
          <a:p>
            <a:pPr>
              <a:lnSpc>
                <a:spcPts val="3068"/>
              </a:lnSpc>
            </a:pPr>
            <a:r>
              <a:rPr lang="en-US" sz="2191" spc="-21">
                <a:solidFill>
                  <a:srgbClr val="231F1F"/>
                </a:solidFill>
                <a:latin typeface="Be Vietnam Bold Italics"/>
              </a:rPr>
              <a:t>Dedicated tab for selling things but no tab for recommendations</a:t>
            </a:r>
          </a:p>
        </p:txBody>
      </p:sp>
      <p:sp>
        <p:nvSpPr>
          <p:cNvPr name="Freeform 18" id="18"/>
          <p:cNvSpPr/>
          <p:nvPr/>
        </p:nvSpPr>
        <p:spPr>
          <a:xfrm flipH="true" flipV="true" rot="0">
            <a:off x="13747416" y="4000343"/>
            <a:ext cx="1748648" cy="1931238"/>
          </a:xfrm>
          <a:custGeom>
            <a:avLst/>
            <a:gdLst/>
            <a:ahLst/>
            <a:cxnLst/>
            <a:rect r="r" b="b" t="t" l="l"/>
            <a:pathLst>
              <a:path h="1931238" w="1748648">
                <a:moveTo>
                  <a:pt x="1748648" y="1931239"/>
                </a:moveTo>
                <a:lnTo>
                  <a:pt x="0" y="1931239"/>
                </a:lnTo>
                <a:lnTo>
                  <a:pt x="0" y="0"/>
                </a:lnTo>
                <a:lnTo>
                  <a:pt x="1748648" y="0"/>
                </a:lnTo>
                <a:lnTo>
                  <a:pt x="1748648" y="193123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752354" y="2364291"/>
            <a:ext cx="5764895" cy="2183478"/>
            <a:chOff x="0" y="0"/>
            <a:chExt cx="1842876" cy="697997"/>
          </a:xfrm>
        </p:grpSpPr>
        <p:sp>
          <p:nvSpPr>
            <p:cNvPr name="Freeform 3" id="3"/>
            <p:cNvSpPr/>
            <p:nvPr/>
          </p:nvSpPr>
          <p:spPr>
            <a:xfrm flipH="false" flipV="false" rot="0">
              <a:off x="0" y="0"/>
              <a:ext cx="1842876" cy="697997"/>
            </a:xfrm>
            <a:custGeom>
              <a:avLst/>
              <a:gdLst/>
              <a:ahLst/>
              <a:cxnLst/>
              <a:rect r="r" b="b" t="t" l="l"/>
              <a:pathLst>
                <a:path h="697997" w="1842876">
                  <a:moveTo>
                    <a:pt x="73862" y="0"/>
                  </a:moveTo>
                  <a:lnTo>
                    <a:pt x="1769014" y="0"/>
                  </a:lnTo>
                  <a:cubicBezTo>
                    <a:pt x="1809807" y="0"/>
                    <a:pt x="1842876" y="33069"/>
                    <a:pt x="1842876" y="73862"/>
                  </a:cubicBezTo>
                  <a:lnTo>
                    <a:pt x="1842876" y="624135"/>
                  </a:lnTo>
                  <a:cubicBezTo>
                    <a:pt x="1842876" y="643724"/>
                    <a:pt x="1835094" y="662511"/>
                    <a:pt x="1821242" y="676363"/>
                  </a:cubicBezTo>
                  <a:cubicBezTo>
                    <a:pt x="1807390" y="690215"/>
                    <a:pt x="1788603" y="697997"/>
                    <a:pt x="1769014" y="697997"/>
                  </a:cubicBezTo>
                  <a:lnTo>
                    <a:pt x="73862" y="697997"/>
                  </a:lnTo>
                  <a:cubicBezTo>
                    <a:pt x="33069" y="697997"/>
                    <a:pt x="0" y="664928"/>
                    <a:pt x="0" y="624135"/>
                  </a:cubicBezTo>
                  <a:lnTo>
                    <a:pt x="0" y="73862"/>
                  </a:lnTo>
                  <a:cubicBezTo>
                    <a:pt x="0" y="54272"/>
                    <a:pt x="7782" y="35485"/>
                    <a:pt x="21634" y="21634"/>
                  </a:cubicBezTo>
                  <a:cubicBezTo>
                    <a:pt x="35485" y="7782"/>
                    <a:pt x="54272" y="0"/>
                    <a:pt x="73862" y="0"/>
                  </a:cubicBezTo>
                  <a:close/>
                </a:path>
              </a:pathLst>
            </a:custGeom>
            <a:solidFill>
              <a:srgbClr val="907CE1"/>
            </a:solidFill>
          </p:spPr>
        </p:sp>
        <p:sp>
          <p:nvSpPr>
            <p:cNvPr name="TextBox 4" id="4"/>
            <p:cNvSpPr txBox="true"/>
            <p:nvPr/>
          </p:nvSpPr>
          <p:spPr>
            <a:xfrm>
              <a:off x="0" y="-47625"/>
              <a:ext cx="1842876"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52354" y="3290510"/>
            <a:ext cx="14783292" cy="4632199"/>
            <a:chOff x="0" y="0"/>
            <a:chExt cx="2346493" cy="735251"/>
          </a:xfrm>
        </p:grpSpPr>
        <p:sp>
          <p:nvSpPr>
            <p:cNvPr name="Freeform 6" id="6"/>
            <p:cNvSpPr/>
            <p:nvPr/>
          </p:nvSpPr>
          <p:spPr>
            <a:xfrm flipH="false" flipV="false" rot="0">
              <a:off x="0" y="0"/>
              <a:ext cx="2346493" cy="735251"/>
            </a:xfrm>
            <a:custGeom>
              <a:avLst/>
              <a:gdLst/>
              <a:ahLst/>
              <a:cxnLst/>
              <a:rect r="r" b="b" t="t" l="l"/>
              <a:pathLst>
                <a:path h="735251" w="2346493">
                  <a:moveTo>
                    <a:pt x="28803" y="0"/>
                  </a:moveTo>
                  <a:lnTo>
                    <a:pt x="2317690" y="0"/>
                  </a:lnTo>
                  <a:cubicBezTo>
                    <a:pt x="2333598" y="0"/>
                    <a:pt x="2346493" y="12896"/>
                    <a:pt x="2346493" y="28803"/>
                  </a:cubicBezTo>
                  <a:lnTo>
                    <a:pt x="2346493" y="706447"/>
                  </a:lnTo>
                  <a:cubicBezTo>
                    <a:pt x="2346493" y="722355"/>
                    <a:pt x="2333598" y="735251"/>
                    <a:pt x="2317690" y="735251"/>
                  </a:cubicBezTo>
                  <a:lnTo>
                    <a:pt x="28803" y="735251"/>
                  </a:lnTo>
                  <a:cubicBezTo>
                    <a:pt x="12896" y="735251"/>
                    <a:pt x="0" y="722355"/>
                    <a:pt x="0" y="706447"/>
                  </a:cubicBezTo>
                  <a:lnTo>
                    <a:pt x="0" y="28803"/>
                  </a:lnTo>
                  <a:cubicBezTo>
                    <a:pt x="0" y="12896"/>
                    <a:pt x="12896" y="0"/>
                    <a:pt x="28803" y="0"/>
                  </a:cubicBezTo>
                  <a:close/>
                </a:path>
              </a:pathLst>
            </a:custGeom>
            <a:solidFill>
              <a:srgbClr val="F9FAF4"/>
            </a:solidFill>
          </p:spPr>
        </p:sp>
        <p:sp>
          <p:nvSpPr>
            <p:cNvPr name="TextBox 7" id="7"/>
            <p:cNvSpPr txBox="true"/>
            <p:nvPr/>
          </p:nvSpPr>
          <p:spPr>
            <a:xfrm>
              <a:off x="0" y="-47625"/>
              <a:ext cx="2346493" cy="782876"/>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261618" y="3829897"/>
            <a:ext cx="13678264" cy="3404416"/>
          </a:xfrm>
          <a:prstGeom prst="rect">
            <a:avLst/>
          </a:prstGeom>
        </p:spPr>
        <p:txBody>
          <a:bodyPr anchor="t" rtlCol="false" tIns="0" lIns="0" bIns="0" rIns="0">
            <a:spAutoFit/>
          </a:bodyPr>
          <a:lstStyle/>
          <a:p>
            <a:pPr>
              <a:lnSpc>
                <a:spcPts val="5441"/>
              </a:lnSpc>
            </a:pPr>
            <a:r>
              <a:rPr lang="en-US" sz="4185" spc="-125">
                <a:solidFill>
                  <a:srgbClr val="1C1C1D"/>
                </a:solidFill>
                <a:latin typeface="Be Vietnam"/>
              </a:rPr>
              <a:t>Nextdoor allows you to post anything, which means you can be specific in your requests, but that posts are really disjointed. Grapevine should enable you to be </a:t>
            </a:r>
            <a:r>
              <a:rPr lang="en-US" sz="4185" spc="-125">
                <a:solidFill>
                  <a:srgbClr val="1C1C1D"/>
                </a:solidFill>
                <a:latin typeface="Be Vietnam Ultra-Bold"/>
              </a:rPr>
              <a:t>specific</a:t>
            </a:r>
            <a:r>
              <a:rPr lang="en-US" sz="4185" spc="-125">
                <a:solidFill>
                  <a:srgbClr val="1C1C1D"/>
                </a:solidFill>
                <a:latin typeface="Be Vietnam"/>
              </a:rPr>
              <a:t> with requests while still ensuring that </a:t>
            </a:r>
            <a:r>
              <a:rPr lang="en-US" sz="4185" spc="-125">
                <a:solidFill>
                  <a:srgbClr val="1C1C1D"/>
                </a:solidFill>
                <a:latin typeface="Be Vietnam Ultra-Bold"/>
              </a:rPr>
              <a:t>you only see relevant information. </a:t>
            </a:r>
          </a:p>
        </p:txBody>
      </p:sp>
      <p:sp>
        <p:nvSpPr>
          <p:cNvPr name="TextBox 9" id="9"/>
          <p:cNvSpPr txBox="true"/>
          <p:nvPr/>
        </p:nvSpPr>
        <p:spPr>
          <a:xfrm rot="0">
            <a:off x="2261618" y="2565969"/>
            <a:ext cx="5255631" cy="556844"/>
          </a:xfrm>
          <a:prstGeom prst="rect">
            <a:avLst/>
          </a:prstGeom>
        </p:spPr>
        <p:txBody>
          <a:bodyPr anchor="t" rtlCol="false" tIns="0" lIns="0" bIns="0" rIns="0">
            <a:spAutoFit/>
          </a:bodyPr>
          <a:lstStyle/>
          <a:p>
            <a:pPr>
              <a:lnSpc>
                <a:spcPts val="4688"/>
              </a:lnSpc>
            </a:pPr>
            <a:r>
              <a:rPr lang="en-US" sz="3348" spc="-33">
                <a:solidFill>
                  <a:srgbClr val="F9FAF4"/>
                </a:solidFill>
                <a:latin typeface="Be Vietnam Bold"/>
              </a:rPr>
              <a:t>NEXTDOOR TAKEAWAY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88657"/>
            <a:ext cx="5336167" cy="1696403"/>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747626"/>
            <a:ext cx="5336167" cy="1269671"/>
            <a:chOff x="0" y="0"/>
            <a:chExt cx="1460480" cy="347502"/>
          </a:xfrm>
        </p:grpSpPr>
        <p:sp>
          <p:nvSpPr>
            <p:cNvPr name="Freeform 6" id="6"/>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7" id="7"/>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7388821" y="2998954"/>
            <a:ext cx="9870479" cy="5323806"/>
          </a:xfrm>
          <a:custGeom>
            <a:avLst/>
            <a:gdLst/>
            <a:ahLst/>
            <a:cxnLst/>
            <a:rect r="r" b="b" t="t" l="l"/>
            <a:pathLst>
              <a:path h="5323806" w="9870479">
                <a:moveTo>
                  <a:pt x="0" y="0"/>
                </a:moveTo>
                <a:lnTo>
                  <a:pt x="9870479" y="0"/>
                </a:lnTo>
                <a:lnTo>
                  <a:pt x="9870479" y="5323806"/>
                </a:lnTo>
                <a:lnTo>
                  <a:pt x="0" y="5323806"/>
                </a:lnTo>
                <a:lnTo>
                  <a:pt x="0" y="0"/>
                </a:lnTo>
                <a:close/>
              </a:path>
            </a:pathLst>
          </a:custGeom>
          <a:blipFill>
            <a:blip r:embed="rId2"/>
            <a:stretch>
              <a:fillRect l="0" t="0" r="0" b="0"/>
            </a:stretch>
          </a:blipFill>
        </p:spPr>
      </p:sp>
      <p:sp>
        <p:nvSpPr>
          <p:cNvPr name="TextBox 9" id="9"/>
          <p:cNvSpPr txBox="true"/>
          <p:nvPr/>
        </p:nvSpPr>
        <p:spPr>
          <a:xfrm rot="-60000">
            <a:off x="1450000" y="2169700"/>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Food, Delivery &amp; Reviews</a:t>
            </a:r>
          </a:p>
        </p:txBody>
      </p:sp>
      <p:sp>
        <p:nvSpPr>
          <p:cNvPr name="TextBox 10" id="10"/>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Yelp</a:t>
            </a:r>
          </a:p>
        </p:txBody>
      </p:sp>
      <p:sp>
        <p:nvSpPr>
          <p:cNvPr name="TextBox 11" id="11"/>
          <p:cNvSpPr txBox="true"/>
          <p:nvPr/>
        </p:nvSpPr>
        <p:spPr>
          <a:xfrm rot="0">
            <a:off x="646236" y="3277235"/>
            <a:ext cx="5718631"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A leading platform for crowdsourced reviews about local businesses, restaurants, shops, and services</a:t>
            </a:r>
          </a:p>
          <a:p>
            <a:pPr marL="734059" indent="-367030" lvl="1">
              <a:lnSpc>
                <a:spcPts val="4759"/>
              </a:lnSpc>
              <a:buFont typeface="Arial"/>
              <a:buChar char="•"/>
            </a:pPr>
            <a:r>
              <a:rPr lang="en-US" sz="3399">
                <a:solidFill>
                  <a:srgbClr val="000000"/>
                </a:solidFill>
                <a:latin typeface="Canva Sans"/>
              </a:rPr>
              <a:t>Provides businesses with advertising and marketing services to enhance their visibility on the platform</a:t>
            </a:r>
          </a:p>
          <a:p>
            <a:pPr>
              <a:lnSpc>
                <a:spcPts val="4759"/>
              </a:lnSpc>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11201" y="3430105"/>
            <a:ext cx="7555115" cy="5828195"/>
            <a:chOff x="0" y="0"/>
            <a:chExt cx="1673176" cy="1290728"/>
          </a:xfrm>
        </p:grpSpPr>
        <p:sp>
          <p:nvSpPr>
            <p:cNvPr name="Freeform 3" id="3"/>
            <p:cNvSpPr/>
            <p:nvPr/>
          </p:nvSpPr>
          <p:spPr>
            <a:xfrm flipH="false" flipV="false" rot="0">
              <a:off x="0" y="0"/>
              <a:ext cx="1673176" cy="1290728"/>
            </a:xfrm>
            <a:custGeom>
              <a:avLst/>
              <a:gdLst/>
              <a:ahLst/>
              <a:cxnLst/>
              <a:rect r="r" b="b" t="t" l="l"/>
              <a:pathLst>
                <a:path h="1290728" w="1673176">
                  <a:moveTo>
                    <a:pt x="56360" y="0"/>
                  </a:moveTo>
                  <a:lnTo>
                    <a:pt x="1616816" y="0"/>
                  </a:lnTo>
                  <a:cubicBezTo>
                    <a:pt x="1631764" y="0"/>
                    <a:pt x="1646099" y="5938"/>
                    <a:pt x="1656669" y="16507"/>
                  </a:cubicBezTo>
                  <a:cubicBezTo>
                    <a:pt x="1667238" y="27077"/>
                    <a:pt x="1673176" y="41412"/>
                    <a:pt x="1673176" y="56360"/>
                  </a:cubicBezTo>
                  <a:lnTo>
                    <a:pt x="1673176" y="1234368"/>
                  </a:lnTo>
                  <a:cubicBezTo>
                    <a:pt x="1673176" y="1265495"/>
                    <a:pt x="1647943" y="1290728"/>
                    <a:pt x="1616816" y="1290728"/>
                  </a:cubicBezTo>
                  <a:lnTo>
                    <a:pt x="56360" y="1290728"/>
                  </a:lnTo>
                  <a:cubicBezTo>
                    <a:pt x="25233" y="1290728"/>
                    <a:pt x="0" y="1265495"/>
                    <a:pt x="0" y="1234368"/>
                  </a:cubicBezTo>
                  <a:lnTo>
                    <a:pt x="0" y="56360"/>
                  </a:lnTo>
                  <a:cubicBezTo>
                    <a:pt x="0" y="25233"/>
                    <a:pt x="25233" y="0"/>
                    <a:pt x="56360" y="0"/>
                  </a:cubicBezTo>
                  <a:close/>
                </a:path>
              </a:pathLst>
            </a:custGeom>
            <a:solidFill>
              <a:srgbClr val="DBDBDB"/>
            </a:solidFill>
          </p:spPr>
        </p:sp>
        <p:sp>
          <p:nvSpPr>
            <p:cNvPr name="TextBox 4" id="4"/>
            <p:cNvSpPr txBox="true"/>
            <p:nvPr/>
          </p:nvSpPr>
          <p:spPr>
            <a:xfrm>
              <a:off x="0" y="-47625"/>
              <a:ext cx="1673176" cy="133835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704185" y="3430105"/>
            <a:ext cx="7555115" cy="5828195"/>
            <a:chOff x="0" y="0"/>
            <a:chExt cx="1673176" cy="1290728"/>
          </a:xfrm>
        </p:grpSpPr>
        <p:sp>
          <p:nvSpPr>
            <p:cNvPr name="Freeform 6" id="6"/>
            <p:cNvSpPr/>
            <p:nvPr/>
          </p:nvSpPr>
          <p:spPr>
            <a:xfrm flipH="false" flipV="false" rot="0">
              <a:off x="0" y="0"/>
              <a:ext cx="1673176" cy="1290728"/>
            </a:xfrm>
            <a:custGeom>
              <a:avLst/>
              <a:gdLst/>
              <a:ahLst/>
              <a:cxnLst/>
              <a:rect r="r" b="b" t="t" l="l"/>
              <a:pathLst>
                <a:path h="1290728" w="1673176">
                  <a:moveTo>
                    <a:pt x="56360" y="0"/>
                  </a:moveTo>
                  <a:lnTo>
                    <a:pt x="1616816" y="0"/>
                  </a:lnTo>
                  <a:cubicBezTo>
                    <a:pt x="1631764" y="0"/>
                    <a:pt x="1646099" y="5938"/>
                    <a:pt x="1656669" y="16507"/>
                  </a:cubicBezTo>
                  <a:cubicBezTo>
                    <a:pt x="1667238" y="27077"/>
                    <a:pt x="1673176" y="41412"/>
                    <a:pt x="1673176" y="56360"/>
                  </a:cubicBezTo>
                  <a:lnTo>
                    <a:pt x="1673176" y="1234368"/>
                  </a:lnTo>
                  <a:cubicBezTo>
                    <a:pt x="1673176" y="1265495"/>
                    <a:pt x="1647943" y="1290728"/>
                    <a:pt x="1616816" y="1290728"/>
                  </a:cubicBezTo>
                  <a:lnTo>
                    <a:pt x="56360" y="1290728"/>
                  </a:lnTo>
                  <a:cubicBezTo>
                    <a:pt x="25233" y="1290728"/>
                    <a:pt x="0" y="1265495"/>
                    <a:pt x="0" y="1234368"/>
                  </a:cubicBezTo>
                  <a:lnTo>
                    <a:pt x="0" y="56360"/>
                  </a:lnTo>
                  <a:cubicBezTo>
                    <a:pt x="0" y="25233"/>
                    <a:pt x="25233" y="0"/>
                    <a:pt x="56360" y="0"/>
                  </a:cubicBezTo>
                  <a:close/>
                </a:path>
              </a:pathLst>
            </a:custGeom>
            <a:solidFill>
              <a:srgbClr val="907CE1"/>
            </a:solidFill>
          </p:spPr>
        </p:sp>
        <p:sp>
          <p:nvSpPr>
            <p:cNvPr name="TextBox 7" id="7"/>
            <p:cNvSpPr txBox="true"/>
            <p:nvPr/>
          </p:nvSpPr>
          <p:spPr>
            <a:xfrm>
              <a:off x="0" y="-47625"/>
              <a:ext cx="1673176" cy="1338353"/>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450332" y="3793099"/>
            <a:ext cx="7462606" cy="521970"/>
          </a:xfrm>
          <a:prstGeom prst="rect">
            <a:avLst/>
          </a:prstGeom>
        </p:spPr>
        <p:txBody>
          <a:bodyPr anchor="t" rtlCol="false" tIns="0" lIns="0" bIns="0" rIns="0">
            <a:spAutoFit/>
          </a:bodyPr>
          <a:lstStyle/>
          <a:p>
            <a:pPr>
              <a:lnSpc>
                <a:spcPts val="4125"/>
              </a:lnSpc>
            </a:pPr>
            <a:r>
              <a:rPr lang="en-US" sz="3300" spc="-99">
                <a:solidFill>
                  <a:srgbClr val="000000"/>
                </a:solidFill>
                <a:latin typeface="Be Vietnam Ultra-Bold"/>
              </a:rPr>
              <a:t>What works for our problem space</a:t>
            </a:r>
          </a:p>
        </p:txBody>
      </p:sp>
      <p:sp>
        <p:nvSpPr>
          <p:cNvPr name="TextBox 9" id="9"/>
          <p:cNvSpPr txBox="true"/>
          <p:nvPr/>
        </p:nvSpPr>
        <p:spPr>
          <a:xfrm rot="0">
            <a:off x="10143412" y="3793099"/>
            <a:ext cx="7462606" cy="521970"/>
          </a:xfrm>
          <a:prstGeom prst="rect">
            <a:avLst/>
          </a:prstGeom>
        </p:spPr>
        <p:txBody>
          <a:bodyPr anchor="t" rtlCol="false" tIns="0" lIns="0" bIns="0" rIns="0">
            <a:spAutoFit/>
          </a:bodyPr>
          <a:lstStyle/>
          <a:p>
            <a:pPr>
              <a:lnSpc>
                <a:spcPts val="4125"/>
              </a:lnSpc>
            </a:pPr>
            <a:r>
              <a:rPr lang="en-US" sz="3300" spc="-99">
                <a:solidFill>
                  <a:srgbClr val="FFFFFF"/>
                </a:solidFill>
                <a:latin typeface="Be Vietnam Ultra-Bold"/>
              </a:rPr>
              <a:t>What doesn’t work</a:t>
            </a:r>
          </a:p>
        </p:txBody>
      </p:sp>
      <p:sp>
        <p:nvSpPr>
          <p:cNvPr name="TextBox 10" id="10"/>
          <p:cNvSpPr txBox="true"/>
          <p:nvPr/>
        </p:nvSpPr>
        <p:spPr>
          <a:xfrm rot="0">
            <a:off x="1519203" y="4715119"/>
            <a:ext cx="6607111"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000000"/>
                </a:solidFill>
                <a:latin typeface="Be Vietnam"/>
              </a:rPr>
              <a:t>It is easy to find, filter, and post reviews  </a:t>
            </a:r>
          </a:p>
          <a:p>
            <a:pPr marL="669289" indent="-334645" lvl="1">
              <a:lnSpc>
                <a:spcPts val="4339"/>
              </a:lnSpc>
              <a:buFont typeface="Arial"/>
              <a:buChar char="•"/>
            </a:pPr>
            <a:r>
              <a:rPr lang="en-US" sz="3099" spc="-30">
                <a:solidFill>
                  <a:srgbClr val="000000"/>
                </a:solidFill>
                <a:latin typeface="Be Vietnam"/>
              </a:rPr>
              <a:t>Qualifying reviews based on number of past reviews, photos, etc.</a:t>
            </a:r>
          </a:p>
          <a:p>
            <a:pPr marL="669289" indent="-334645" lvl="1">
              <a:lnSpc>
                <a:spcPts val="4339"/>
              </a:lnSpc>
              <a:buFont typeface="Arial"/>
              <a:buChar char="•"/>
            </a:pPr>
            <a:r>
              <a:rPr lang="en-US" sz="3099" spc="-30">
                <a:solidFill>
                  <a:srgbClr val="000000"/>
                </a:solidFill>
                <a:latin typeface="Be Vietnam"/>
              </a:rPr>
              <a:t>Large user base means more business have more reviews</a:t>
            </a:r>
          </a:p>
        </p:txBody>
      </p:sp>
      <p:sp>
        <p:nvSpPr>
          <p:cNvPr name="TextBox 11" id="11"/>
          <p:cNvSpPr txBox="true"/>
          <p:nvPr/>
        </p:nvSpPr>
        <p:spPr>
          <a:xfrm rot="0">
            <a:off x="10190149" y="4715119"/>
            <a:ext cx="6583188"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FFFFFF"/>
                </a:solidFill>
                <a:latin typeface="Be Vietnam"/>
              </a:rPr>
              <a:t>Reputation for being focused on restaurants</a:t>
            </a:r>
          </a:p>
          <a:p>
            <a:pPr marL="669289" indent="-334645" lvl="1">
              <a:lnSpc>
                <a:spcPts val="4339"/>
              </a:lnSpc>
              <a:buFont typeface="Arial"/>
              <a:buChar char="•"/>
            </a:pPr>
            <a:r>
              <a:rPr lang="en-US" sz="3099" spc="-30">
                <a:solidFill>
                  <a:srgbClr val="FFFFFF"/>
                </a:solidFill>
                <a:latin typeface="Be Vietnam"/>
              </a:rPr>
              <a:t>The public aspect of Yelp makes it susceptible to fake or commissioned reviews</a:t>
            </a:r>
          </a:p>
          <a:p>
            <a:pPr marL="669289" indent="-334645" lvl="1">
              <a:lnSpc>
                <a:spcPts val="4339"/>
              </a:lnSpc>
              <a:buFont typeface="Arial"/>
              <a:buChar char="•"/>
            </a:pPr>
            <a:r>
              <a:rPr lang="en-US" sz="3099" spc="-30">
                <a:solidFill>
                  <a:srgbClr val="FFFFFF"/>
                </a:solidFill>
                <a:latin typeface="Be Vietnam"/>
              </a:rPr>
              <a:t>Yelp highlights businesses that pay for advertisments</a:t>
            </a:r>
          </a:p>
        </p:txBody>
      </p:sp>
      <p:grpSp>
        <p:nvGrpSpPr>
          <p:cNvPr name="Group 12" id="12"/>
          <p:cNvGrpSpPr/>
          <p:nvPr/>
        </p:nvGrpSpPr>
        <p:grpSpPr>
          <a:xfrm rot="0">
            <a:off x="1028700" y="1088657"/>
            <a:ext cx="5336167" cy="1696403"/>
            <a:chOff x="0" y="0"/>
            <a:chExt cx="1374798" cy="437057"/>
          </a:xfrm>
        </p:grpSpPr>
        <p:sp>
          <p:nvSpPr>
            <p:cNvPr name="Freeform 13" id="13"/>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14" id="1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028700" y="747626"/>
            <a:ext cx="5336167" cy="1269671"/>
            <a:chOff x="0" y="0"/>
            <a:chExt cx="1460480" cy="347502"/>
          </a:xfrm>
        </p:grpSpPr>
        <p:sp>
          <p:nvSpPr>
            <p:cNvPr name="Freeform 16" id="16"/>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17" id="17"/>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60000">
            <a:off x="1450000" y="2169700"/>
            <a:ext cx="3753991"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Food, Delivery &amp; Reviews</a:t>
            </a:r>
          </a:p>
        </p:txBody>
      </p:sp>
      <p:sp>
        <p:nvSpPr>
          <p:cNvPr name="TextBox 19" id="19"/>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Yelp</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752354" y="2364291"/>
            <a:ext cx="5764895" cy="2183478"/>
            <a:chOff x="0" y="0"/>
            <a:chExt cx="1842876" cy="697997"/>
          </a:xfrm>
        </p:grpSpPr>
        <p:sp>
          <p:nvSpPr>
            <p:cNvPr name="Freeform 3" id="3"/>
            <p:cNvSpPr/>
            <p:nvPr/>
          </p:nvSpPr>
          <p:spPr>
            <a:xfrm flipH="false" flipV="false" rot="0">
              <a:off x="0" y="0"/>
              <a:ext cx="1842876" cy="697997"/>
            </a:xfrm>
            <a:custGeom>
              <a:avLst/>
              <a:gdLst/>
              <a:ahLst/>
              <a:cxnLst/>
              <a:rect r="r" b="b" t="t" l="l"/>
              <a:pathLst>
                <a:path h="697997" w="1842876">
                  <a:moveTo>
                    <a:pt x="73862" y="0"/>
                  </a:moveTo>
                  <a:lnTo>
                    <a:pt x="1769014" y="0"/>
                  </a:lnTo>
                  <a:cubicBezTo>
                    <a:pt x="1809807" y="0"/>
                    <a:pt x="1842876" y="33069"/>
                    <a:pt x="1842876" y="73862"/>
                  </a:cubicBezTo>
                  <a:lnTo>
                    <a:pt x="1842876" y="624135"/>
                  </a:lnTo>
                  <a:cubicBezTo>
                    <a:pt x="1842876" y="643724"/>
                    <a:pt x="1835094" y="662511"/>
                    <a:pt x="1821242" y="676363"/>
                  </a:cubicBezTo>
                  <a:cubicBezTo>
                    <a:pt x="1807390" y="690215"/>
                    <a:pt x="1788603" y="697997"/>
                    <a:pt x="1769014" y="697997"/>
                  </a:cubicBezTo>
                  <a:lnTo>
                    <a:pt x="73862" y="697997"/>
                  </a:lnTo>
                  <a:cubicBezTo>
                    <a:pt x="33069" y="697997"/>
                    <a:pt x="0" y="664928"/>
                    <a:pt x="0" y="624135"/>
                  </a:cubicBezTo>
                  <a:lnTo>
                    <a:pt x="0" y="73862"/>
                  </a:lnTo>
                  <a:cubicBezTo>
                    <a:pt x="0" y="54272"/>
                    <a:pt x="7782" y="35485"/>
                    <a:pt x="21634" y="21634"/>
                  </a:cubicBezTo>
                  <a:cubicBezTo>
                    <a:pt x="35485" y="7782"/>
                    <a:pt x="54272" y="0"/>
                    <a:pt x="73862" y="0"/>
                  </a:cubicBezTo>
                  <a:close/>
                </a:path>
              </a:pathLst>
            </a:custGeom>
            <a:solidFill>
              <a:srgbClr val="907CE1"/>
            </a:solidFill>
          </p:spPr>
        </p:sp>
        <p:sp>
          <p:nvSpPr>
            <p:cNvPr name="TextBox 4" id="4"/>
            <p:cNvSpPr txBox="true"/>
            <p:nvPr/>
          </p:nvSpPr>
          <p:spPr>
            <a:xfrm>
              <a:off x="0" y="-47625"/>
              <a:ext cx="1842876"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52354" y="3290510"/>
            <a:ext cx="14783292" cy="4632199"/>
            <a:chOff x="0" y="0"/>
            <a:chExt cx="2346493" cy="735251"/>
          </a:xfrm>
        </p:grpSpPr>
        <p:sp>
          <p:nvSpPr>
            <p:cNvPr name="Freeform 6" id="6"/>
            <p:cNvSpPr/>
            <p:nvPr/>
          </p:nvSpPr>
          <p:spPr>
            <a:xfrm flipH="false" flipV="false" rot="0">
              <a:off x="0" y="0"/>
              <a:ext cx="2346493" cy="735251"/>
            </a:xfrm>
            <a:custGeom>
              <a:avLst/>
              <a:gdLst/>
              <a:ahLst/>
              <a:cxnLst/>
              <a:rect r="r" b="b" t="t" l="l"/>
              <a:pathLst>
                <a:path h="735251" w="2346493">
                  <a:moveTo>
                    <a:pt x="28803" y="0"/>
                  </a:moveTo>
                  <a:lnTo>
                    <a:pt x="2317690" y="0"/>
                  </a:lnTo>
                  <a:cubicBezTo>
                    <a:pt x="2333598" y="0"/>
                    <a:pt x="2346493" y="12896"/>
                    <a:pt x="2346493" y="28803"/>
                  </a:cubicBezTo>
                  <a:lnTo>
                    <a:pt x="2346493" y="706447"/>
                  </a:lnTo>
                  <a:cubicBezTo>
                    <a:pt x="2346493" y="722355"/>
                    <a:pt x="2333598" y="735251"/>
                    <a:pt x="2317690" y="735251"/>
                  </a:cubicBezTo>
                  <a:lnTo>
                    <a:pt x="28803" y="735251"/>
                  </a:lnTo>
                  <a:cubicBezTo>
                    <a:pt x="12896" y="735251"/>
                    <a:pt x="0" y="722355"/>
                    <a:pt x="0" y="706447"/>
                  </a:cubicBezTo>
                  <a:lnTo>
                    <a:pt x="0" y="28803"/>
                  </a:lnTo>
                  <a:cubicBezTo>
                    <a:pt x="0" y="12896"/>
                    <a:pt x="12896" y="0"/>
                    <a:pt x="28803" y="0"/>
                  </a:cubicBezTo>
                  <a:close/>
                </a:path>
              </a:pathLst>
            </a:custGeom>
            <a:solidFill>
              <a:srgbClr val="F9FAF4"/>
            </a:solidFill>
          </p:spPr>
        </p:sp>
        <p:sp>
          <p:nvSpPr>
            <p:cNvPr name="TextBox 7" id="7"/>
            <p:cNvSpPr txBox="true"/>
            <p:nvPr/>
          </p:nvSpPr>
          <p:spPr>
            <a:xfrm>
              <a:off x="0" y="-47625"/>
              <a:ext cx="2346493" cy="782876"/>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261618" y="3829897"/>
            <a:ext cx="13678264" cy="3404416"/>
          </a:xfrm>
          <a:prstGeom prst="rect">
            <a:avLst/>
          </a:prstGeom>
        </p:spPr>
        <p:txBody>
          <a:bodyPr anchor="t" rtlCol="false" tIns="0" lIns="0" bIns="0" rIns="0">
            <a:spAutoFit/>
          </a:bodyPr>
          <a:lstStyle/>
          <a:p>
            <a:pPr>
              <a:lnSpc>
                <a:spcPts val="5441"/>
              </a:lnSpc>
            </a:pPr>
            <a:r>
              <a:rPr lang="en-US" sz="4185" spc="-125">
                <a:solidFill>
                  <a:srgbClr val="1C1C1D"/>
                </a:solidFill>
                <a:latin typeface="Be Vietnam"/>
              </a:rPr>
              <a:t>Yelp makes it easy to post reviews, and there are an abundance of reviews on the platform, but many are biased, fake, or paid-for. Grapevine should make leaving recommendations easy, but still preserve their </a:t>
            </a:r>
            <a:r>
              <a:rPr lang="en-US" sz="4185" spc="-125">
                <a:solidFill>
                  <a:srgbClr val="1C1C1D"/>
                </a:solidFill>
                <a:latin typeface="Be Vietnam Ultra-Bold"/>
              </a:rPr>
              <a:t>trustworthiness</a:t>
            </a:r>
            <a:r>
              <a:rPr lang="en-US" sz="4185" spc="-125">
                <a:solidFill>
                  <a:srgbClr val="1C1C1D"/>
                </a:solidFill>
                <a:latin typeface="Be Vietnam"/>
              </a:rPr>
              <a:t>. </a:t>
            </a:r>
          </a:p>
        </p:txBody>
      </p:sp>
      <p:sp>
        <p:nvSpPr>
          <p:cNvPr name="TextBox 9" id="9"/>
          <p:cNvSpPr txBox="true"/>
          <p:nvPr/>
        </p:nvSpPr>
        <p:spPr>
          <a:xfrm rot="0">
            <a:off x="2261618" y="2565969"/>
            <a:ext cx="5255631" cy="556844"/>
          </a:xfrm>
          <a:prstGeom prst="rect">
            <a:avLst/>
          </a:prstGeom>
        </p:spPr>
        <p:txBody>
          <a:bodyPr anchor="t" rtlCol="false" tIns="0" lIns="0" bIns="0" rIns="0">
            <a:spAutoFit/>
          </a:bodyPr>
          <a:lstStyle/>
          <a:p>
            <a:pPr>
              <a:lnSpc>
                <a:spcPts val="4688"/>
              </a:lnSpc>
            </a:pPr>
            <a:r>
              <a:rPr lang="en-US" sz="3348" spc="-33">
                <a:solidFill>
                  <a:srgbClr val="F9FAF4"/>
                </a:solidFill>
                <a:latin typeface="Be Vietnam Bold"/>
              </a:rPr>
              <a:t>YELP TAKEAWAY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88657"/>
            <a:ext cx="5336167" cy="1696403"/>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747626"/>
            <a:ext cx="5336167" cy="1269671"/>
            <a:chOff x="0" y="0"/>
            <a:chExt cx="1460480" cy="347502"/>
          </a:xfrm>
        </p:grpSpPr>
        <p:sp>
          <p:nvSpPr>
            <p:cNvPr name="Freeform 6" id="6"/>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7" id="7"/>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7778253" y="2785059"/>
            <a:ext cx="9481047" cy="5989247"/>
          </a:xfrm>
          <a:custGeom>
            <a:avLst/>
            <a:gdLst/>
            <a:ahLst/>
            <a:cxnLst/>
            <a:rect r="r" b="b" t="t" l="l"/>
            <a:pathLst>
              <a:path h="5989247" w="9481047">
                <a:moveTo>
                  <a:pt x="0" y="0"/>
                </a:moveTo>
                <a:lnTo>
                  <a:pt x="9481047" y="0"/>
                </a:lnTo>
                <a:lnTo>
                  <a:pt x="9481047" y="5989247"/>
                </a:lnTo>
                <a:lnTo>
                  <a:pt x="0" y="5989247"/>
                </a:lnTo>
                <a:lnTo>
                  <a:pt x="0" y="0"/>
                </a:lnTo>
                <a:close/>
              </a:path>
            </a:pathLst>
          </a:custGeom>
          <a:blipFill>
            <a:blip r:embed="rId2"/>
            <a:stretch>
              <a:fillRect l="0" t="0" r="0" b="0"/>
            </a:stretch>
          </a:blipFill>
        </p:spPr>
      </p:sp>
      <p:sp>
        <p:nvSpPr>
          <p:cNvPr name="TextBox 9" id="9"/>
          <p:cNvSpPr txBox="true"/>
          <p:nvPr/>
        </p:nvSpPr>
        <p:spPr>
          <a:xfrm rot="-60000">
            <a:off x="1449941" y="2163017"/>
            <a:ext cx="4519843"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Organizing the world’s information</a:t>
            </a:r>
          </a:p>
        </p:txBody>
      </p:sp>
      <p:sp>
        <p:nvSpPr>
          <p:cNvPr name="TextBox 10" id="10"/>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Google</a:t>
            </a:r>
          </a:p>
        </p:txBody>
      </p:sp>
      <p:sp>
        <p:nvSpPr>
          <p:cNvPr name="TextBox 11" id="11"/>
          <p:cNvSpPr txBox="true"/>
          <p:nvPr/>
        </p:nvSpPr>
        <p:spPr>
          <a:xfrm rot="0">
            <a:off x="646236" y="3277235"/>
            <a:ext cx="5718631" cy="59810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Leading platform for users to leave public reviews for businesses, products, and services.</a:t>
            </a:r>
          </a:p>
          <a:p>
            <a:pPr marL="734059" indent="-367030" lvl="1">
              <a:lnSpc>
                <a:spcPts val="4759"/>
              </a:lnSpc>
              <a:buFont typeface="Arial"/>
              <a:buChar char="•"/>
            </a:pPr>
            <a:r>
              <a:rPr lang="en-US" sz="3399">
                <a:solidFill>
                  <a:srgbClr val="000000"/>
                </a:solidFill>
                <a:latin typeface="Canva Sans"/>
              </a:rPr>
              <a:t>A</a:t>
            </a:r>
            <a:r>
              <a:rPr lang="en-US" sz="3399">
                <a:solidFill>
                  <a:srgbClr val="000000"/>
                </a:solidFill>
                <a:latin typeface="Canva Sans"/>
              </a:rPr>
              <a:t>ggregates reviews from various sources across the internet, including its own platform as well as third-party review sites.</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11201" y="3430105"/>
            <a:ext cx="7555115" cy="5828195"/>
            <a:chOff x="0" y="0"/>
            <a:chExt cx="1673176" cy="1290728"/>
          </a:xfrm>
        </p:grpSpPr>
        <p:sp>
          <p:nvSpPr>
            <p:cNvPr name="Freeform 3" id="3"/>
            <p:cNvSpPr/>
            <p:nvPr/>
          </p:nvSpPr>
          <p:spPr>
            <a:xfrm flipH="false" flipV="false" rot="0">
              <a:off x="0" y="0"/>
              <a:ext cx="1673176" cy="1290728"/>
            </a:xfrm>
            <a:custGeom>
              <a:avLst/>
              <a:gdLst/>
              <a:ahLst/>
              <a:cxnLst/>
              <a:rect r="r" b="b" t="t" l="l"/>
              <a:pathLst>
                <a:path h="1290728" w="1673176">
                  <a:moveTo>
                    <a:pt x="56360" y="0"/>
                  </a:moveTo>
                  <a:lnTo>
                    <a:pt x="1616816" y="0"/>
                  </a:lnTo>
                  <a:cubicBezTo>
                    <a:pt x="1631764" y="0"/>
                    <a:pt x="1646099" y="5938"/>
                    <a:pt x="1656669" y="16507"/>
                  </a:cubicBezTo>
                  <a:cubicBezTo>
                    <a:pt x="1667238" y="27077"/>
                    <a:pt x="1673176" y="41412"/>
                    <a:pt x="1673176" y="56360"/>
                  </a:cubicBezTo>
                  <a:lnTo>
                    <a:pt x="1673176" y="1234368"/>
                  </a:lnTo>
                  <a:cubicBezTo>
                    <a:pt x="1673176" y="1265495"/>
                    <a:pt x="1647943" y="1290728"/>
                    <a:pt x="1616816" y="1290728"/>
                  </a:cubicBezTo>
                  <a:lnTo>
                    <a:pt x="56360" y="1290728"/>
                  </a:lnTo>
                  <a:cubicBezTo>
                    <a:pt x="25233" y="1290728"/>
                    <a:pt x="0" y="1265495"/>
                    <a:pt x="0" y="1234368"/>
                  </a:cubicBezTo>
                  <a:lnTo>
                    <a:pt x="0" y="56360"/>
                  </a:lnTo>
                  <a:cubicBezTo>
                    <a:pt x="0" y="25233"/>
                    <a:pt x="25233" y="0"/>
                    <a:pt x="56360" y="0"/>
                  </a:cubicBezTo>
                  <a:close/>
                </a:path>
              </a:pathLst>
            </a:custGeom>
            <a:solidFill>
              <a:srgbClr val="DBDBDB"/>
            </a:solidFill>
          </p:spPr>
        </p:sp>
        <p:sp>
          <p:nvSpPr>
            <p:cNvPr name="TextBox 4" id="4"/>
            <p:cNvSpPr txBox="true"/>
            <p:nvPr/>
          </p:nvSpPr>
          <p:spPr>
            <a:xfrm>
              <a:off x="0" y="-47625"/>
              <a:ext cx="1673176" cy="133835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704185" y="3430105"/>
            <a:ext cx="7555115" cy="5828195"/>
            <a:chOff x="0" y="0"/>
            <a:chExt cx="1673176" cy="1290728"/>
          </a:xfrm>
        </p:grpSpPr>
        <p:sp>
          <p:nvSpPr>
            <p:cNvPr name="Freeform 6" id="6"/>
            <p:cNvSpPr/>
            <p:nvPr/>
          </p:nvSpPr>
          <p:spPr>
            <a:xfrm flipH="false" flipV="false" rot="0">
              <a:off x="0" y="0"/>
              <a:ext cx="1673176" cy="1290728"/>
            </a:xfrm>
            <a:custGeom>
              <a:avLst/>
              <a:gdLst/>
              <a:ahLst/>
              <a:cxnLst/>
              <a:rect r="r" b="b" t="t" l="l"/>
              <a:pathLst>
                <a:path h="1290728" w="1673176">
                  <a:moveTo>
                    <a:pt x="56360" y="0"/>
                  </a:moveTo>
                  <a:lnTo>
                    <a:pt x="1616816" y="0"/>
                  </a:lnTo>
                  <a:cubicBezTo>
                    <a:pt x="1631764" y="0"/>
                    <a:pt x="1646099" y="5938"/>
                    <a:pt x="1656669" y="16507"/>
                  </a:cubicBezTo>
                  <a:cubicBezTo>
                    <a:pt x="1667238" y="27077"/>
                    <a:pt x="1673176" y="41412"/>
                    <a:pt x="1673176" y="56360"/>
                  </a:cubicBezTo>
                  <a:lnTo>
                    <a:pt x="1673176" y="1234368"/>
                  </a:lnTo>
                  <a:cubicBezTo>
                    <a:pt x="1673176" y="1265495"/>
                    <a:pt x="1647943" y="1290728"/>
                    <a:pt x="1616816" y="1290728"/>
                  </a:cubicBezTo>
                  <a:lnTo>
                    <a:pt x="56360" y="1290728"/>
                  </a:lnTo>
                  <a:cubicBezTo>
                    <a:pt x="25233" y="1290728"/>
                    <a:pt x="0" y="1265495"/>
                    <a:pt x="0" y="1234368"/>
                  </a:cubicBezTo>
                  <a:lnTo>
                    <a:pt x="0" y="56360"/>
                  </a:lnTo>
                  <a:cubicBezTo>
                    <a:pt x="0" y="25233"/>
                    <a:pt x="25233" y="0"/>
                    <a:pt x="56360" y="0"/>
                  </a:cubicBezTo>
                  <a:close/>
                </a:path>
              </a:pathLst>
            </a:custGeom>
            <a:solidFill>
              <a:srgbClr val="907CE1"/>
            </a:solidFill>
          </p:spPr>
        </p:sp>
        <p:sp>
          <p:nvSpPr>
            <p:cNvPr name="TextBox 7" id="7"/>
            <p:cNvSpPr txBox="true"/>
            <p:nvPr/>
          </p:nvSpPr>
          <p:spPr>
            <a:xfrm>
              <a:off x="0" y="-47625"/>
              <a:ext cx="1673176" cy="1338353"/>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450332" y="3793099"/>
            <a:ext cx="7462606" cy="521970"/>
          </a:xfrm>
          <a:prstGeom prst="rect">
            <a:avLst/>
          </a:prstGeom>
        </p:spPr>
        <p:txBody>
          <a:bodyPr anchor="t" rtlCol="false" tIns="0" lIns="0" bIns="0" rIns="0">
            <a:spAutoFit/>
          </a:bodyPr>
          <a:lstStyle/>
          <a:p>
            <a:pPr>
              <a:lnSpc>
                <a:spcPts val="4125"/>
              </a:lnSpc>
            </a:pPr>
            <a:r>
              <a:rPr lang="en-US" sz="3300" spc="-99">
                <a:solidFill>
                  <a:srgbClr val="000000"/>
                </a:solidFill>
                <a:latin typeface="Be Vietnam Ultra-Bold"/>
              </a:rPr>
              <a:t>What works for our problem space</a:t>
            </a:r>
          </a:p>
        </p:txBody>
      </p:sp>
      <p:sp>
        <p:nvSpPr>
          <p:cNvPr name="TextBox 9" id="9"/>
          <p:cNvSpPr txBox="true"/>
          <p:nvPr/>
        </p:nvSpPr>
        <p:spPr>
          <a:xfrm rot="0">
            <a:off x="10143412" y="3793099"/>
            <a:ext cx="7462606" cy="521970"/>
          </a:xfrm>
          <a:prstGeom prst="rect">
            <a:avLst/>
          </a:prstGeom>
        </p:spPr>
        <p:txBody>
          <a:bodyPr anchor="t" rtlCol="false" tIns="0" lIns="0" bIns="0" rIns="0">
            <a:spAutoFit/>
          </a:bodyPr>
          <a:lstStyle/>
          <a:p>
            <a:pPr>
              <a:lnSpc>
                <a:spcPts val="4125"/>
              </a:lnSpc>
            </a:pPr>
            <a:r>
              <a:rPr lang="en-US" sz="3300" spc="-99">
                <a:solidFill>
                  <a:srgbClr val="FFFFFF"/>
                </a:solidFill>
                <a:latin typeface="Be Vietnam Ultra-Bold"/>
              </a:rPr>
              <a:t>What doesn’t work</a:t>
            </a:r>
          </a:p>
        </p:txBody>
      </p:sp>
      <p:sp>
        <p:nvSpPr>
          <p:cNvPr name="TextBox 10" id="10"/>
          <p:cNvSpPr txBox="true"/>
          <p:nvPr/>
        </p:nvSpPr>
        <p:spPr>
          <a:xfrm rot="0">
            <a:off x="1519203" y="4715119"/>
            <a:ext cx="6607111"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000000"/>
                </a:solidFill>
                <a:latin typeface="Be Vietnam"/>
              </a:rPr>
              <a:t>Similar to Yelp, it is easy to find, filter, and post reviews  </a:t>
            </a:r>
          </a:p>
          <a:p>
            <a:pPr marL="669289" indent="-334645" lvl="1">
              <a:lnSpc>
                <a:spcPts val="4339"/>
              </a:lnSpc>
              <a:buFont typeface="Arial"/>
              <a:buChar char="•"/>
            </a:pPr>
            <a:r>
              <a:rPr lang="en-US" sz="3099" spc="-30">
                <a:solidFill>
                  <a:srgbClr val="000000"/>
                </a:solidFill>
                <a:latin typeface="Be Vietnam"/>
              </a:rPr>
              <a:t>Any category of business can be reviewed easily, and there is no niche towards entertainment</a:t>
            </a:r>
          </a:p>
          <a:p>
            <a:pPr marL="669289" indent="-334645" lvl="1">
              <a:lnSpc>
                <a:spcPts val="4339"/>
              </a:lnSpc>
              <a:buFont typeface="Arial"/>
              <a:buChar char="•"/>
            </a:pPr>
            <a:r>
              <a:rPr lang="en-US" sz="3099" spc="-30">
                <a:solidFill>
                  <a:srgbClr val="000000"/>
                </a:solidFill>
                <a:latin typeface="Be Vietnam"/>
              </a:rPr>
              <a:t>Large user base means more business have more reviews</a:t>
            </a:r>
          </a:p>
        </p:txBody>
      </p:sp>
      <p:sp>
        <p:nvSpPr>
          <p:cNvPr name="TextBox 11" id="11"/>
          <p:cNvSpPr txBox="true"/>
          <p:nvPr/>
        </p:nvSpPr>
        <p:spPr>
          <a:xfrm rot="0">
            <a:off x="10190149" y="4715119"/>
            <a:ext cx="6583188"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FFFFFF"/>
                </a:solidFill>
                <a:latin typeface="Be Vietnam"/>
              </a:rPr>
              <a:t>Similar to Yelp, the public aspect of Google makes it susceptible to fake or commissioned reviews</a:t>
            </a:r>
          </a:p>
          <a:p>
            <a:pPr marL="669289" indent="-334645" lvl="1">
              <a:lnSpc>
                <a:spcPts val="4339"/>
              </a:lnSpc>
              <a:buFont typeface="Arial"/>
              <a:buChar char="•"/>
            </a:pPr>
            <a:r>
              <a:rPr lang="en-US" sz="3099" spc="-30">
                <a:solidFill>
                  <a:srgbClr val="FFFFFF"/>
                </a:solidFill>
                <a:latin typeface="Be Vietnam"/>
              </a:rPr>
              <a:t>Google also highlights businesses that pay for advertisments</a:t>
            </a:r>
          </a:p>
        </p:txBody>
      </p:sp>
      <p:grpSp>
        <p:nvGrpSpPr>
          <p:cNvPr name="Group 12" id="12"/>
          <p:cNvGrpSpPr/>
          <p:nvPr/>
        </p:nvGrpSpPr>
        <p:grpSpPr>
          <a:xfrm rot="0">
            <a:off x="1028700" y="1088657"/>
            <a:ext cx="5336167" cy="1696403"/>
            <a:chOff x="0" y="0"/>
            <a:chExt cx="1374798" cy="437057"/>
          </a:xfrm>
        </p:grpSpPr>
        <p:sp>
          <p:nvSpPr>
            <p:cNvPr name="Freeform 13" id="13"/>
            <p:cNvSpPr/>
            <p:nvPr/>
          </p:nvSpPr>
          <p:spPr>
            <a:xfrm flipH="false" flipV="false" rot="0">
              <a:off x="0" y="0"/>
              <a:ext cx="1374798" cy="437057"/>
            </a:xfrm>
            <a:custGeom>
              <a:avLst/>
              <a:gdLst/>
              <a:ahLst/>
              <a:cxnLst/>
              <a:rect r="r" b="b" t="t" l="l"/>
              <a:pathLst>
                <a:path h="437057" w="1374798">
                  <a:moveTo>
                    <a:pt x="79796" y="0"/>
                  </a:moveTo>
                  <a:lnTo>
                    <a:pt x="1295001" y="0"/>
                  </a:lnTo>
                  <a:cubicBezTo>
                    <a:pt x="1339072" y="0"/>
                    <a:pt x="1374798" y="35726"/>
                    <a:pt x="1374798" y="79796"/>
                  </a:cubicBezTo>
                  <a:lnTo>
                    <a:pt x="1374798" y="357261"/>
                  </a:lnTo>
                  <a:cubicBezTo>
                    <a:pt x="1374798" y="401331"/>
                    <a:pt x="1339072" y="437057"/>
                    <a:pt x="1295001" y="437057"/>
                  </a:cubicBezTo>
                  <a:lnTo>
                    <a:pt x="79796" y="437057"/>
                  </a:lnTo>
                  <a:cubicBezTo>
                    <a:pt x="35726" y="437057"/>
                    <a:pt x="0" y="401331"/>
                    <a:pt x="0" y="357261"/>
                  </a:cubicBezTo>
                  <a:lnTo>
                    <a:pt x="0" y="79796"/>
                  </a:lnTo>
                  <a:cubicBezTo>
                    <a:pt x="0" y="35726"/>
                    <a:pt x="35726" y="0"/>
                    <a:pt x="79796" y="0"/>
                  </a:cubicBezTo>
                  <a:close/>
                </a:path>
              </a:pathLst>
            </a:custGeom>
            <a:solidFill>
              <a:srgbClr val="1C1C1D"/>
            </a:solidFill>
          </p:spPr>
        </p:sp>
        <p:sp>
          <p:nvSpPr>
            <p:cNvPr name="TextBox 14" id="1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028700" y="747626"/>
            <a:ext cx="5336167" cy="1269671"/>
            <a:chOff x="0" y="0"/>
            <a:chExt cx="1460480" cy="347502"/>
          </a:xfrm>
        </p:grpSpPr>
        <p:sp>
          <p:nvSpPr>
            <p:cNvPr name="Freeform 16" id="16"/>
            <p:cNvSpPr/>
            <p:nvPr/>
          </p:nvSpPr>
          <p:spPr>
            <a:xfrm flipH="false" flipV="false" rot="0">
              <a:off x="0" y="0"/>
              <a:ext cx="1460480" cy="347502"/>
            </a:xfrm>
            <a:custGeom>
              <a:avLst/>
              <a:gdLst/>
              <a:ahLst/>
              <a:cxnLst/>
              <a:rect r="r" b="b" t="t" l="l"/>
              <a:pathLst>
                <a:path h="347502" w="1460480">
                  <a:moveTo>
                    <a:pt x="79796" y="0"/>
                  </a:moveTo>
                  <a:lnTo>
                    <a:pt x="1380684" y="0"/>
                  </a:lnTo>
                  <a:cubicBezTo>
                    <a:pt x="1424755" y="0"/>
                    <a:pt x="1460480" y="35726"/>
                    <a:pt x="1460480" y="79796"/>
                  </a:cubicBezTo>
                  <a:lnTo>
                    <a:pt x="1460480" y="267706"/>
                  </a:lnTo>
                  <a:cubicBezTo>
                    <a:pt x="1460480" y="311776"/>
                    <a:pt x="1424755" y="347502"/>
                    <a:pt x="1380684" y="347502"/>
                  </a:cubicBezTo>
                  <a:lnTo>
                    <a:pt x="79796" y="347502"/>
                  </a:lnTo>
                  <a:cubicBezTo>
                    <a:pt x="35726" y="347502"/>
                    <a:pt x="0" y="311776"/>
                    <a:pt x="0" y="267706"/>
                  </a:cubicBezTo>
                  <a:lnTo>
                    <a:pt x="0" y="79796"/>
                  </a:lnTo>
                  <a:cubicBezTo>
                    <a:pt x="0" y="35726"/>
                    <a:pt x="35726" y="0"/>
                    <a:pt x="79796" y="0"/>
                  </a:cubicBezTo>
                  <a:close/>
                </a:path>
              </a:pathLst>
            </a:custGeom>
            <a:solidFill>
              <a:srgbClr val="907CE1"/>
            </a:solidFill>
          </p:spPr>
        </p:sp>
        <p:sp>
          <p:nvSpPr>
            <p:cNvPr name="TextBox 17" id="17"/>
            <p:cNvSpPr txBox="true"/>
            <p:nvPr/>
          </p:nvSpPr>
          <p:spPr>
            <a:xfrm>
              <a:off x="0" y="-47625"/>
              <a:ext cx="1460480" cy="395127"/>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60000">
            <a:off x="1449941" y="2163017"/>
            <a:ext cx="4519843" cy="345953"/>
          </a:xfrm>
          <a:prstGeom prst="rect">
            <a:avLst/>
          </a:prstGeom>
        </p:spPr>
        <p:txBody>
          <a:bodyPr anchor="t" rtlCol="false" tIns="0" lIns="0" bIns="0" rIns="0">
            <a:spAutoFit/>
          </a:bodyPr>
          <a:lstStyle/>
          <a:p>
            <a:pPr>
              <a:lnSpc>
                <a:spcPts val="2888"/>
              </a:lnSpc>
            </a:pPr>
            <a:r>
              <a:rPr lang="en-US" sz="2063" spc="-20">
                <a:solidFill>
                  <a:srgbClr val="F9FAF4"/>
                </a:solidFill>
                <a:latin typeface="Be Vietnam Bold Italics"/>
              </a:rPr>
              <a:t>Organizing the world’s information</a:t>
            </a:r>
          </a:p>
        </p:txBody>
      </p:sp>
      <p:sp>
        <p:nvSpPr>
          <p:cNvPr name="TextBox 19" id="19"/>
          <p:cNvSpPr txBox="true"/>
          <p:nvPr/>
        </p:nvSpPr>
        <p:spPr>
          <a:xfrm rot="0">
            <a:off x="1519203" y="814137"/>
            <a:ext cx="3269555" cy="936625"/>
          </a:xfrm>
          <a:prstGeom prst="rect">
            <a:avLst/>
          </a:prstGeom>
        </p:spPr>
        <p:txBody>
          <a:bodyPr anchor="t" rtlCol="false" tIns="0" lIns="0" bIns="0" rIns="0">
            <a:spAutoFit/>
          </a:bodyPr>
          <a:lstStyle/>
          <a:p>
            <a:pPr>
              <a:lnSpc>
                <a:spcPts val="7699"/>
              </a:lnSpc>
            </a:pPr>
            <a:r>
              <a:rPr lang="en-US" sz="5499" spc="-54">
                <a:solidFill>
                  <a:srgbClr val="F9FAF4"/>
                </a:solidFill>
                <a:latin typeface="Be Vietnam Ultra-Bold"/>
              </a:rPr>
              <a:t>Google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584109"/>
            <a:ext cx="16230600" cy="19050"/>
          </a:xfrm>
          <a:prstGeom prst="line">
            <a:avLst/>
          </a:prstGeom>
          <a:ln cap="flat" w="9525">
            <a:solidFill>
              <a:srgbClr val="DBDBDB"/>
            </a:solidFill>
            <a:prstDash val="solid"/>
            <a:headEnd type="none" len="sm" w="sm"/>
            <a:tailEnd type="none" len="sm" w="sm"/>
          </a:ln>
        </p:spPr>
      </p:sp>
      <p:graphicFrame>
        <p:nvGraphicFramePr>
          <p:cNvPr name="Table 3" id="3"/>
          <p:cNvGraphicFramePr>
            <a:graphicFrameLocks noGrp="true"/>
          </p:cNvGraphicFramePr>
          <p:nvPr/>
        </p:nvGraphicFramePr>
        <p:xfrm>
          <a:off x="527484" y="3129121"/>
          <a:ext cx="8956482" cy="5562600"/>
        </p:xfrm>
        <a:graphic>
          <a:graphicData uri="http://schemas.openxmlformats.org/drawingml/2006/table">
            <a:tbl>
              <a:tblPr/>
              <a:tblGrid>
                <a:gridCol w="1073504"/>
                <a:gridCol w="7882978"/>
              </a:tblGrid>
              <a:tr h="1390650">
                <a:tc>
                  <a:txBody>
                    <a:bodyPr anchor="t" rtlCol="false"/>
                    <a:lstStyle/>
                    <a:p>
                      <a:pPr algn="r">
                        <a:lnSpc>
                          <a:spcPts val="2800"/>
                        </a:lnSpc>
                        <a:defRPr/>
                      </a:pPr>
                      <a:r>
                        <a:rPr lang="en-US" sz="2000">
                          <a:solidFill>
                            <a:srgbClr val="DBDBDB"/>
                          </a:solidFill>
                          <a:latin typeface="Be Vietnam"/>
                        </a:rPr>
                        <a:t>01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Name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Problem &amp; Solution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Market Research</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Extra Findings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1028700" y="915655"/>
            <a:ext cx="10330400"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What's </a:t>
            </a:r>
            <a:r>
              <a:rPr lang="en-US" sz="9999" spc="-299">
                <a:solidFill>
                  <a:srgbClr val="907CE1"/>
                </a:solidFill>
                <a:latin typeface="Be Vietnam"/>
              </a:rPr>
              <a:t>Inside</a:t>
            </a:r>
          </a:p>
        </p:txBody>
      </p:sp>
      <p:graphicFrame>
        <p:nvGraphicFramePr>
          <p:cNvPr name="Table 5" id="5"/>
          <p:cNvGraphicFramePr>
            <a:graphicFrameLocks noGrp="true"/>
          </p:cNvGraphicFramePr>
          <p:nvPr/>
        </p:nvGraphicFramePr>
        <p:xfrm>
          <a:off x="1600988" y="7301071"/>
          <a:ext cx="7882978" cy="1390650"/>
        </p:xfrm>
        <a:graphic>
          <a:graphicData uri="http://schemas.openxmlformats.org/drawingml/2006/table">
            <a:tbl>
              <a:tblPr/>
              <a:tblGrid>
                <a:gridCol w="7882978"/>
              </a:tblGrid>
              <a:tr h="1390650">
                <a:tc>
                  <a:txBody>
                    <a:bodyPr anchor="t" rtlCol="false"/>
                    <a:lstStyle/>
                    <a:p>
                      <a:pPr algn="l">
                        <a:lnSpc>
                          <a:spcPts val="6720"/>
                        </a:lnSpc>
                        <a:defRPr/>
                      </a:pP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8788470" y="3129121"/>
          <a:ext cx="8956482" cy="5565419"/>
        </p:xfrm>
        <a:graphic>
          <a:graphicData uri="http://schemas.openxmlformats.org/drawingml/2006/table">
            <a:tbl>
              <a:tblPr/>
              <a:tblGrid>
                <a:gridCol w="1073504"/>
                <a:gridCol w="7882978"/>
              </a:tblGrid>
              <a:tr h="1390650">
                <a:tc>
                  <a:txBody>
                    <a:bodyPr anchor="t" rtlCol="false"/>
                    <a:lstStyle/>
                    <a:p>
                      <a:pPr algn="r">
                        <a:lnSpc>
                          <a:spcPts val="2800"/>
                        </a:lnSpc>
                        <a:defRPr/>
                      </a:pPr>
                      <a:r>
                        <a:rPr lang="en-US" sz="2000">
                          <a:solidFill>
                            <a:srgbClr val="DBDBDB"/>
                          </a:solidFill>
                          <a:latin typeface="Be Vietnam"/>
                        </a:rPr>
                        <a:t>05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Tasks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Values in Design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3469">
                <a:tc>
                  <a:txBody>
                    <a:bodyPr anchor="t" rtlCol="false"/>
                    <a:lstStyle/>
                    <a:p>
                      <a:pPr algn="r">
                        <a:lnSpc>
                          <a:spcPts val="2800"/>
                        </a:lnSpc>
                        <a:defRPr/>
                      </a:pPr>
                      <a:r>
                        <a:rPr lang="en-US" sz="2000">
                          <a:solidFill>
                            <a:srgbClr val="DBDBDB"/>
                          </a:solidFill>
                          <a:latin typeface="Be Vietnam"/>
                        </a:rPr>
                        <a:t>07</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Storyboard &amp; Video</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08</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Appendix</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30.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752354" y="2364291"/>
            <a:ext cx="5764895" cy="2183478"/>
            <a:chOff x="0" y="0"/>
            <a:chExt cx="1842876" cy="697997"/>
          </a:xfrm>
        </p:grpSpPr>
        <p:sp>
          <p:nvSpPr>
            <p:cNvPr name="Freeform 3" id="3"/>
            <p:cNvSpPr/>
            <p:nvPr/>
          </p:nvSpPr>
          <p:spPr>
            <a:xfrm flipH="false" flipV="false" rot="0">
              <a:off x="0" y="0"/>
              <a:ext cx="1842876" cy="697997"/>
            </a:xfrm>
            <a:custGeom>
              <a:avLst/>
              <a:gdLst/>
              <a:ahLst/>
              <a:cxnLst/>
              <a:rect r="r" b="b" t="t" l="l"/>
              <a:pathLst>
                <a:path h="697997" w="1842876">
                  <a:moveTo>
                    <a:pt x="73862" y="0"/>
                  </a:moveTo>
                  <a:lnTo>
                    <a:pt x="1769014" y="0"/>
                  </a:lnTo>
                  <a:cubicBezTo>
                    <a:pt x="1809807" y="0"/>
                    <a:pt x="1842876" y="33069"/>
                    <a:pt x="1842876" y="73862"/>
                  </a:cubicBezTo>
                  <a:lnTo>
                    <a:pt x="1842876" y="624135"/>
                  </a:lnTo>
                  <a:cubicBezTo>
                    <a:pt x="1842876" y="643724"/>
                    <a:pt x="1835094" y="662511"/>
                    <a:pt x="1821242" y="676363"/>
                  </a:cubicBezTo>
                  <a:cubicBezTo>
                    <a:pt x="1807390" y="690215"/>
                    <a:pt x="1788603" y="697997"/>
                    <a:pt x="1769014" y="697997"/>
                  </a:cubicBezTo>
                  <a:lnTo>
                    <a:pt x="73862" y="697997"/>
                  </a:lnTo>
                  <a:cubicBezTo>
                    <a:pt x="33069" y="697997"/>
                    <a:pt x="0" y="664928"/>
                    <a:pt x="0" y="624135"/>
                  </a:cubicBezTo>
                  <a:lnTo>
                    <a:pt x="0" y="73862"/>
                  </a:lnTo>
                  <a:cubicBezTo>
                    <a:pt x="0" y="54272"/>
                    <a:pt x="7782" y="35485"/>
                    <a:pt x="21634" y="21634"/>
                  </a:cubicBezTo>
                  <a:cubicBezTo>
                    <a:pt x="35485" y="7782"/>
                    <a:pt x="54272" y="0"/>
                    <a:pt x="73862" y="0"/>
                  </a:cubicBezTo>
                  <a:close/>
                </a:path>
              </a:pathLst>
            </a:custGeom>
            <a:solidFill>
              <a:srgbClr val="907CE1"/>
            </a:solidFill>
          </p:spPr>
        </p:sp>
        <p:sp>
          <p:nvSpPr>
            <p:cNvPr name="TextBox 4" id="4"/>
            <p:cNvSpPr txBox="true"/>
            <p:nvPr/>
          </p:nvSpPr>
          <p:spPr>
            <a:xfrm>
              <a:off x="0" y="-47625"/>
              <a:ext cx="1842876"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52354" y="3290510"/>
            <a:ext cx="14783292" cy="5334137"/>
            <a:chOff x="0" y="0"/>
            <a:chExt cx="2346493" cy="846666"/>
          </a:xfrm>
        </p:grpSpPr>
        <p:sp>
          <p:nvSpPr>
            <p:cNvPr name="Freeform 6" id="6"/>
            <p:cNvSpPr/>
            <p:nvPr/>
          </p:nvSpPr>
          <p:spPr>
            <a:xfrm flipH="false" flipV="false" rot="0">
              <a:off x="0" y="0"/>
              <a:ext cx="2346493" cy="846666"/>
            </a:xfrm>
            <a:custGeom>
              <a:avLst/>
              <a:gdLst/>
              <a:ahLst/>
              <a:cxnLst/>
              <a:rect r="r" b="b" t="t" l="l"/>
              <a:pathLst>
                <a:path h="846666" w="2346493">
                  <a:moveTo>
                    <a:pt x="28803" y="0"/>
                  </a:moveTo>
                  <a:lnTo>
                    <a:pt x="2317690" y="0"/>
                  </a:lnTo>
                  <a:cubicBezTo>
                    <a:pt x="2333598" y="0"/>
                    <a:pt x="2346493" y="12896"/>
                    <a:pt x="2346493" y="28803"/>
                  </a:cubicBezTo>
                  <a:lnTo>
                    <a:pt x="2346493" y="817863"/>
                  </a:lnTo>
                  <a:cubicBezTo>
                    <a:pt x="2346493" y="833771"/>
                    <a:pt x="2333598" y="846666"/>
                    <a:pt x="2317690" y="846666"/>
                  </a:cubicBezTo>
                  <a:lnTo>
                    <a:pt x="28803" y="846666"/>
                  </a:lnTo>
                  <a:cubicBezTo>
                    <a:pt x="12896" y="846666"/>
                    <a:pt x="0" y="833771"/>
                    <a:pt x="0" y="817863"/>
                  </a:cubicBezTo>
                  <a:lnTo>
                    <a:pt x="0" y="28803"/>
                  </a:lnTo>
                  <a:cubicBezTo>
                    <a:pt x="0" y="12896"/>
                    <a:pt x="12896" y="0"/>
                    <a:pt x="28803" y="0"/>
                  </a:cubicBezTo>
                  <a:close/>
                </a:path>
              </a:pathLst>
            </a:custGeom>
            <a:solidFill>
              <a:srgbClr val="F9FAF4"/>
            </a:solidFill>
          </p:spPr>
        </p:sp>
        <p:sp>
          <p:nvSpPr>
            <p:cNvPr name="TextBox 7" id="7"/>
            <p:cNvSpPr txBox="true"/>
            <p:nvPr/>
          </p:nvSpPr>
          <p:spPr>
            <a:xfrm>
              <a:off x="0" y="-47625"/>
              <a:ext cx="2346493" cy="894291"/>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261618" y="3829897"/>
            <a:ext cx="13678264" cy="4090216"/>
          </a:xfrm>
          <a:prstGeom prst="rect">
            <a:avLst/>
          </a:prstGeom>
        </p:spPr>
        <p:txBody>
          <a:bodyPr anchor="t" rtlCol="false" tIns="0" lIns="0" bIns="0" rIns="0">
            <a:spAutoFit/>
          </a:bodyPr>
          <a:lstStyle/>
          <a:p>
            <a:pPr>
              <a:lnSpc>
                <a:spcPts val="5441"/>
              </a:lnSpc>
            </a:pPr>
            <a:r>
              <a:rPr lang="en-US" sz="4185" spc="-125">
                <a:solidFill>
                  <a:srgbClr val="1C1C1D"/>
                </a:solidFill>
                <a:latin typeface="Be Vietnam"/>
              </a:rPr>
              <a:t>Similar to Yelp, due to the ease of leaving reviwws, Google has an abundance of reviews. However, there is no way to guarantee that the preferences of the reviewers are in any way aligned with yours. Grapevine should make leaving recommendations easy, but still preserve their </a:t>
            </a:r>
            <a:r>
              <a:rPr lang="en-US" sz="4185" spc="-125">
                <a:solidFill>
                  <a:srgbClr val="1C1C1D"/>
                </a:solidFill>
                <a:latin typeface="Be Vietnam Ultra-Bold"/>
              </a:rPr>
              <a:t>relevance</a:t>
            </a:r>
            <a:r>
              <a:rPr lang="en-US" sz="4185" spc="-125">
                <a:solidFill>
                  <a:srgbClr val="1C1C1D"/>
                </a:solidFill>
                <a:latin typeface="Be Vietnam"/>
              </a:rPr>
              <a:t>. </a:t>
            </a:r>
          </a:p>
        </p:txBody>
      </p:sp>
      <p:sp>
        <p:nvSpPr>
          <p:cNvPr name="TextBox 9" id="9"/>
          <p:cNvSpPr txBox="true"/>
          <p:nvPr/>
        </p:nvSpPr>
        <p:spPr>
          <a:xfrm rot="0">
            <a:off x="2261618" y="2565969"/>
            <a:ext cx="5255631" cy="556844"/>
          </a:xfrm>
          <a:prstGeom prst="rect">
            <a:avLst/>
          </a:prstGeom>
        </p:spPr>
        <p:txBody>
          <a:bodyPr anchor="t" rtlCol="false" tIns="0" lIns="0" bIns="0" rIns="0">
            <a:spAutoFit/>
          </a:bodyPr>
          <a:lstStyle/>
          <a:p>
            <a:pPr>
              <a:lnSpc>
                <a:spcPts val="4688"/>
              </a:lnSpc>
            </a:pPr>
            <a:r>
              <a:rPr lang="en-US" sz="3348" spc="-33">
                <a:solidFill>
                  <a:srgbClr val="F9FAF4"/>
                </a:solidFill>
                <a:latin typeface="Be Vietnam Bold"/>
              </a:rPr>
              <a:t>GOOGLE TAKEAWAY</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a:off x="1245965" y="6472799"/>
            <a:ext cx="15796070" cy="0"/>
          </a:xfrm>
          <a:prstGeom prst="line">
            <a:avLst/>
          </a:prstGeom>
          <a:ln cap="flat" w="76200">
            <a:solidFill>
              <a:srgbClr val="000000"/>
            </a:solidFill>
            <a:prstDash val="solid"/>
            <a:headEnd type="arrow" len="sm" w="med"/>
            <a:tailEnd type="arrow" len="sm" w="med"/>
          </a:ln>
        </p:spPr>
      </p:sp>
      <p:sp>
        <p:nvSpPr>
          <p:cNvPr name="AutoShape 6" id="6"/>
          <p:cNvSpPr/>
          <p:nvPr/>
        </p:nvSpPr>
        <p:spPr>
          <a:xfrm>
            <a:off x="9105900" y="3185188"/>
            <a:ext cx="38100" cy="6651421"/>
          </a:xfrm>
          <a:prstGeom prst="line">
            <a:avLst/>
          </a:prstGeom>
          <a:ln cap="flat" w="76200">
            <a:solidFill>
              <a:srgbClr val="000000"/>
            </a:solidFill>
            <a:prstDash val="solid"/>
            <a:headEnd type="arrow" len="sm" w="med"/>
            <a:tailEnd type="arrow" len="sm" w="med"/>
          </a:ln>
        </p:spPr>
      </p:sp>
      <p:sp>
        <p:nvSpPr>
          <p:cNvPr name="Freeform 7" id="7"/>
          <p:cNvSpPr/>
          <p:nvPr/>
        </p:nvSpPr>
        <p:spPr>
          <a:xfrm flipH="false" flipV="false" rot="0">
            <a:off x="1245965" y="5743322"/>
            <a:ext cx="2593696" cy="1458954"/>
          </a:xfrm>
          <a:custGeom>
            <a:avLst/>
            <a:gdLst/>
            <a:ahLst/>
            <a:cxnLst/>
            <a:rect r="r" b="b" t="t" l="l"/>
            <a:pathLst>
              <a:path h="1458954" w="2593696">
                <a:moveTo>
                  <a:pt x="0" y="0"/>
                </a:moveTo>
                <a:lnTo>
                  <a:pt x="2593696" y="0"/>
                </a:lnTo>
                <a:lnTo>
                  <a:pt x="2593696" y="1458954"/>
                </a:lnTo>
                <a:lnTo>
                  <a:pt x="0" y="1458954"/>
                </a:lnTo>
                <a:lnTo>
                  <a:pt x="0" y="0"/>
                </a:lnTo>
                <a:close/>
              </a:path>
            </a:pathLst>
          </a:custGeom>
          <a:blipFill>
            <a:blip r:embed="rId2"/>
            <a:stretch>
              <a:fillRect l="0" t="0" r="0" b="0"/>
            </a:stretch>
          </a:blipFill>
        </p:spPr>
      </p:sp>
      <p:sp>
        <p:nvSpPr>
          <p:cNvPr name="Freeform 8" id="8"/>
          <p:cNvSpPr/>
          <p:nvPr/>
        </p:nvSpPr>
        <p:spPr>
          <a:xfrm flipH="false" flipV="false" rot="0">
            <a:off x="3589882" y="7027583"/>
            <a:ext cx="2868515" cy="1159358"/>
          </a:xfrm>
          <a:custGeom>
            <a:avLst/>
            <a:gdLst/>
            <a:ahLst/>
            <a:cxnLst/>
            <a:rect r="r" b="b" t="t" l="l"/>
            <a:pathLst>
              <a:path h="1159358" w="2868515">
                <a:moveTo>
                  <a:pt x="0" y="0"/>
                </a:moveTo>
                <a:lnTo>
                  <a:pt x="2868514" y="0"/>
                </a:lnTo>
                <a:lnTo>
                  <a:pt x="2868514" y="1159358"/>
                </a:lnTo>
                <a:lnTo>
                  <a:pt x="0" y="1159358"/>
                </a:lnTo>
                <a:lnTo>
                  <a:pt x="0" y="0"/>
                </a:lnTo>
                <a:close/>
              </a:path>
            </a:pathLst>
          </a:custGeom>
          <a:blipFill>
            <a:blip r:embed="rId3"/>
            <a:stretch>
              <a:fillRect l="0" t="0" r="0" b="0"/>
            </a:stretch>
          </a:blipFill>
        </p:spPr>
      </p:sp>
      <p:sp>
        <p:nvSpPr>
          <p:cNvPr name="Freeform 9" id="9"/>
          <p:cNvSpPr/>
          <p:nvPr/>
        </p:nvSpPr>
        <p:spPr>
          <a:xfrm flipH="false" flipV="false" rot="0">
            <a:off x="15407258" y="8022022"/>
            <a:ext cx="1594417" cy="1594417"/>
          </a:xfrm>
          <a:custGeom>
            <a:avLst/>
            <a:gdLst/>
            <a:ahLst/>
            <a:cxnLst/>
            <a:rect r="r" b="b" t="t" l="l"/>
            <a:pathLst>
              <a:path h="1594417" w="1594417">
                <a:moveTo>
                  <a:pt x="0" y="0"/>
                </a:moveTo>
                <a:lnTo>
                  <a:pt x="1594416" y="0"/>
                </a:lnTo>
                <a:lnTo>
                  <a:pt x="1594416" y="1594417"/>
                </a:lnTo>
                <a:lnTo>
                  <a:pt x="0" y="1594417"/>
                </a:lnTo>
                <a:lnTo>
                  <a:pt x="0" y="0"/>
                </a:lnTo>
                <a:close/>
              </a:path>
            </a:pathLst>
          </a:custGeom>
          <a:blipFill>
            <a:blip r:embed="rId4"/>
            <a:stretch>
              <a:fillRect l="0" t="0" r="0" b="0"/>
            </a:stretch>
          </a:blipFill>
        </p:spPr>
      </p:sp>
      <p:sp>
        <p:nvSpPr>
          <p:cNvPr name="Freeform 10" id="10"/>
          <p:cNvSpPr/>
          <p:nvPr/>
        </p:nvSpPr>
        <p:spPr>
          <a:xfrm flipH="false" flipV="false" rot="0">
            <a:off x="6910351" y="5539166"/>
            <a:ext cx="4584683" cy="1723077"/>
          </a:xfrm>
          <a:custGeom>
            <a:avLst/>
            <a:gdLst/>
            <a:ahLst/>
            <a:cxnLst/>
            <a:rect r="r" b="b" t="t" l="l"/>
            <a:pathLst>
              <a:path h="1723077" w="4584683">
                <a:moveTo>
                  <a:pt x="0" y="0"/>
                </a:moveTo>
                <a:lnTo>
                  <a:pt x="4584684" y="0"/>
                </a:lnTo>
                <a:lnTo>
                  <a:pt x="4584684" y="1723077"/>
                </a:lnTo>
                <a:lnTo>
                  <a:pt x="0" y="1723077"/>
                </a:lnTo>
                <a:lnTo>
                  <a:pt x="0" y="0"/>
                </a:lnTo>
                <a:close/>
              </a:path>
            </a:pathLst>
          </a:custGeom>
          <a:blipFill>
            <a:blip r:embed="rId5"/>
            <a:stretch>
              <a:fillRect l="0" t="0" r="0" b="0"/>
            </a:stretch>
          </a:blipFill>
        </p:spPr>
      </p:sp>
      <p:sp>
        <p:nvSpPr>
          <p:cNvPr name="TextBox 11" id="11"/>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Competitive Analysis</a:t>
            </a:r>
          </a:p>
        </p:txBody>
      </p:sp>
      <p:sp>
        <p:nvSpPr>
          <p:cNvPr name="TextBox 12" id="12"/>
          <p:cNvSpPr txBox="true"/>
          <p:nvPr/>
        </p:nvSpPr>
        <p:spPr>
          <a:xfrm rot="0">
            <a:off x="15407258" y="6800888"/>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FRIENDS</a:t>
            </a:r>
          </a:p>
        </p:txBody>
      </p:sp>
      <p:sp>
        <p:nvSpPr>
          <p:cNvPr name="TextBox 13" id="13"/>
          <p:cNvSpPr txBox="true"/>
          <p:nvPr/>
        </p:nvSpPr>
        <p:spPr>
          <a:xfrm rot="0">
            <a:off x="-214680" y="6800888"/>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STRANGERS</a:t>
            </a:r>
          </a:p>
        </p:txBody>
      </p:sp>
      <p:sp>
        <p:nvSpPr>
          <p:cNvPr name="TextBox 14" id="14"/>
          <p:cNvSpPr txBox="true"/>
          <p:nvPr/>
        </p:nvSpPr>
        <p:spPr>
          <a:xfrm rot="0">
            <a:off x="8519968" y="3137345"/>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NEEDS</a:t>
            </a:r>
          </a:p>
        </p:txBody>
      </p:sp>
      <p:sp>
        <p:nvSpPr>
          <p:cNvPr name="TextBox 15" id="15"/>
          <p:cNvSpPr txBox="true"/>
          <p:nvPr/>
        </p:nvSpPr>
        <p:spPr>
          <a:xfrm rot="0">
            <a:off x="6458396" y="9210675"/>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WANTS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a:off x="1245965" y="6472799"/>
            <a:ext cx="15796070" cy="0"/>
          </a:xfrm>
          <a:prstGeom prst="line">
            <a:avLst/>
          </a:prstGeom>
          <a:ln cap="flat" w="76200">
            <a:solidFill>
              <a:srgbClr val="000000"/>
            </a:solidFill>
            <a:prstDash val="solid"/>
            <a:headEnd type="arrow" len="sm" w="med"/>
            <a:tailEnd type="arrow" len="sm" w="med"/>
          </a:ln>
        </p:spPr>
      </p:sp>
      <p:sp>
        <p:nvSpPr>
          <p:cNvPr name="AutoShape 6" id="6"/>
          <p:cNvSpPr/>
          <p:nvPr/>
        </p:nvSpPr>
        <p:spPr>
          <a:xfrm>
            <a:off x="9105900" y="3185188"/>
            <a:ext cx="38100" cy="6651421"/>
          </a:xfrm>
          <a:prstGeom prst="line">
            <a:avLst/>
          </a:prstGeom>
          <a:ln cap="flat" w="76200">
            <a:solidFill>
              <a:srgbClr val="000000"/>
            </a:solidFill>
            <a:prstDash val="solid"/>
            <a:headEnd type="arrow" len="sm" w="med"/>
            <a:tailEnd type="arrow" len="sm" w="med"/>
          </a:ln>
        </p:spPr>
      </p:sp>
      <p:sp>
        <p:nvSpPr>
          <p:cNvPr name="Freeform 7" id="7"/>
          <p:cNvSpPr/>
          <p:nvPr/>
        </p:nvSpPr>
        <p:spPr>
          <a:xfrm flipH="false" flipV="false" rot="0">
            <a:off x="1245965" y="5743322"/>
            <a:ext cx="2593696" cy="1458954"/>
          </a:xfrm>
          <a:custGeom>
            <a:avLst/>
            <a:gdLst/>
            <a:ahLst/>
            <a:cxnLst/>
            <a:rect r="r" b="b" t="t" l="l"/>
            <a:pathLst>
              <a:path h="1458954" w="2593696">
                <a:moveTo>
                  <a:pt x="0" y="0"/>
                </a:moveTo>
                <a:lnTo>
                  <a:pt x="2593696" y="0"/>
                </a:lnTo>
                <a:lnTo>
                  <a:pt x="2593696" y="1458954"/>
                </a:lnTo>
                <a:lnTo>
                  <a:pt x="0" y="1458954"/>
                </a:lnTo>
                <a:lnTo>
                  <a:pt x="0" y="0"/>
                </a:lnTo>
                <a:close/>
              </a:path>
            </a:pathLst>
          </a:custGeom>
          <a:blipFill>
            <a:blip r:embed="rId2"/>
            <a:stretch>
              <a:fillRect l="0" t="0" r="0" b="0"/>
            </a:stretch>
          </a:blipFill>
        </p:spPr>
      </p:sp>
      <p:sp>
        <p:nvSpPr>
          <p:cNvPr name="Freeform 8" id="8"/>
          <p:cNvSpPr/>
          <p:nvPr/>
        </p:nvSpPr>
        <p:spPr>
          <a:xfrm flipH="false" flipV="false" rot="0">
            <a:off x="3589882" y="7027583"/>
            <a:ext cx="2868515" cy="1159358"/>
          </a:xfrm>
          <a:custGeom>
            <a:avLst/>
            <a:gdLst/>
            <a:ahLst/>
            <a:cxnLst/>
            <a:rect r="r" b="b" t="t" l="l"/>
            <a:pathLst>
              <a:path h="1159358" w="2868515">
                <a:moveTo>
                  <a:pt x="0" y="0"/>
                </a:moveTo>
                <a:lnTo>
                  <a:pt x="2868514" y="0"/>
                </a:lnTo>
                <a:lnTo>
                  <a:pt x="2868514" y="1159358"/>
                </a:lnTo>
                <a:lnTo>
                  <a:pt x="0" y="1159358"/>
                </a:lnTo>
                <a:lnTo>
                  <a:pt x="0" y="0"/>
                </a:lnTo>
                <a:close/>
              </a:path>
            </a:pathLst>
          </a:custGeom>
          <a:blipFill>
            <a:blip r:embed="rId3"/>
            <a:stretch>
              <a:fillRect l="0" t="0" r="0" b="0"/>
            </a:stretch>
          </a:blipFill>
        </p:spPr>
      </p:sp>
      <p:sp>
        <p:nvSpPr>
          <p:cNvPr name="Freeform 9" id="9"/>
          <p:cNvSpPr/>
          <p:nvPr/>
        </p:nvSpPr>
        <p:spPr>
          <a:xfrm flipH="false" flipV="false" rot="0">
            <a:off x="15407258" y="8022022"/>
            <a:ext cx="1594417" cy="1594417"/>
          </a:xfrm>
          <a:custGeom>
            <a:avLst/>
            <a:gdLst/>
            <a:ahLst/>
            <a:cxnLst/>
            <a:rect r="r" b="b" t="t" l="l"/>
            <a:pathLst>
              <a:path h="1594417" w="1594417">
                <a:moveTo>
                  <a:pt x="0" y="0"/>
                </a:moveTo>
                <a:lnTo>
                  <a:pt x="1594416" y="0"/>
                </a:lnTo>
                <a:lnTo>
                  <a:pt x="1594416" y="1594417"/>
                </a:lnTo>
                <a:lnTo>
                  <a:pt x="0" y="1594417"/>
                </a:lnTo>
                <a:lnTo>
                  <a:pt x="0" y="0"/>
                </a:lnTo>
                <a:close/>
              </a:path>
            </a:pathLst>
          </a:custGeom>
          <a:blipFill>
            <a:blip r:embed="rId4"/>
            <a:stretch>
              <a:fillRect l="0" t="0" r="0" b="0"/>
            </a:stretch>
          </a:blipFill>
        </p:spPr>
      </p:sp>
      <p:sp>
        <p:nvSpPr>
          <p:cNvPr name="Freeform 10" id="10"/>
          <p:cNvSpPr/>
          <p:nvPr/>
        </p:nvSpPr>
        <p:spPr>
          <a:xfrm flipH="false" flipV="false" rot="0">
            <a:off x="6910351" y="5539166"/>
            <a:ext cx="4584683" cy="1723077"/>
          </a:xfrm>
          <a:custGeom>
            <a:avLst/>
            <a:gdLst/>
            <a:ahLst/>
            <a:cxnLst/>
            <a:rect r="r" b="b" t="t" l="l"/>
            <a:pathLst>
              <a:path h="1723077" w="4584683">
                <a:moveTo>
                  <a:pt x="0" y="0"/>
                </a:moveTo>
                <a:lnTo>
                  <a:pt x="4584684" y="0"/>
                </a:lnTo>
                <a:lnTo>
                  <a:pt x="4584684" y="1723077"/>
                </a:lnTo>
                <a:lnTo>
                  <a:pt x="0" y="1723077"/>
                </a:lnTo>
                <a:lnTo>
                  <a:pt x="0" y="0"/>
                </a:lnTo>
                <a:close/>
              </a:path>
            </a:pathLst>
          </a:custGeom>
          <a:blipFill>
            <a:blip r:embed="rId5"/>
            <a:stretch>
              <a:fillRect l="0" t="0" r="0" b="0"/>
            </a:stretch>
          </a:blipFill>
        </p:spPr>
      </p:sp>
      <p:sp>
        <p:nvSpPr>
          <p:cNvPr name="Freeform 11" id="11"/>
          <p:cNvSpPr/>
          <p:nvPr/>
        </p:nvSpPr>
        <p:spPr>
          <a:xfrm flipH="false" flipV="false" rot="0">
            <a:off x="13573305" y="3035728"/>
            <a:ext cx="4683303" cy="2503438"/>
          </a:xfrm>
          <a:custGeom>
            <a:avLst/>
            <a:gdLst/>
            <a:ahLst/>
            <a:cxnLst/>
            <a:rect r="r" b="b" t="t" l="l"/>
            <a:pathLst>
              <a:path h="2503438" w="4683303">
                <a:moveTo>
                  <a:pt x="0" y="0"/>
                </a:moveTo>
                <a:lnTo>
                  <a:pt x="4683303" y="0"/>
                </a:lnTo>
                <a:lnTo>
                  <a:pt x="4683303" y="2503438"/>
                </a:lnTo>
                <a:lnTo>
                  <a:pt x="0" y="25034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Competitive Analysis</a:t>
            </a:r>
          </a:p>
        </p:txBody>
      </p:sp>
      <p:sp>
        <p:nvSpPr>
          <p:cNvPr name="TextBox 13" id="13"/>
          <p:cNvSpPr txBox="true"/>
          <p:nvPr/>
        </p:nvSpPr>
        <p:spPr>
          <a:xfrm rot="0">
            <a:off x="15407258" y="6800888"/>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FRIENDS</a:t>
            </a:r>
          </a:p>
        </p:txBody>
      </p:sp>
      <p:sp>
        <p:nvSpPr>
          <p:cNvPr name="TextBox 14" id="14"/>
          <p:cNvSpPr txBox="true"/>
          <p:nvPr/>
        </p:nvSpPr>
        <p:spPr>
          <a:xfrm rot="0">
            <a:off x="-214680" y="6800888"/>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STRANGERS</a:t>
            </a:r>
          </a:p>
        </p:txBody>
      </p:sp>
      <p:sp>
        <p:nvSpPr>
          <p:cNvPr name="TextBox 15" id="15"/>
          <p:cNvSpPr txBox="true"/>
          <p:nvPr/>
        </p:nvSpPr>
        <p:spPr>
          <a:xfrm rot="0">
            <a:off x="8519968" y="3137345"/>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NEEDS</a:t>
            </a:r>
          </a:p>
        </p:txBody>
      </p:sp>
      <p:sp>
        <p:nvSpPr>
          <p:cNvPr name="TextBox 16" id="16"/>
          <p:cNvSpPr txBox="true"/>
          <p:nvPr/>
        </p:nvSpPr>
        <p:spPr>
          <a:xfrm rot="0">
            <a:off x="6458396" y="9210675"/>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WANTS</a:t>
            </a:r>
          </a:p>
        </p:txBody>
      </p:sp>
      <p:sp>
        <p:nvSpPr>
          <p:cNvPr name="TextBox 17" id="17"/>
          <p:cNvSpPr txBox="true"/>
          <p:nvPr/>
        </p:nvSpPr>
        <p:spPr>
          <a:xfrm rot="0">
            <a:off x="14037961" y="3886762"/>
            <a:ext cx="3753991" cy="763270"/>
          </a:xfrm>
          <a:prstGeom prst="rect">
            <a:avLst/>
          </a:prstGeom>
        </p:spPr>
        <p:txBody>
          <a:bodyPr anchor="t" rtlCol="false" tIns="0" lIns="0" bIns="0" rIns="0">
            <a:spAutoFit/>
          </a:bodyPr>
          <a:lstStyle/>
          <a:p>
            <a:pPr algn="ctr">
              <a:lnSpc>
                <a:spcPts val="3079"/>
              </a:lnSpc>
            </a:pPr>
            <a:r>
              <a:rPr lang="en-US" sz="2199" spc="-21">
                <a:solidFill>
                  <a:srgbClr val="E7191F"/>
                </a:solidFill>
                <a:latin typeface="Be Vietnam Bold"/>
              </a:rPr>
              <a:t>Whitespace &amp; Gap </a:t>
            </a:r>
          </a:p>
          <a:p>
            <a:pPr algn="ctr">
              <a:lnSpc>
                <a:spcPts val="3079"/>
              </a:lnSpc>
            </a:pPr>
            <a:r>
              <a:rPr lang="en-US" sz="2199" spc="-21">
                <a:solidFill>
                  <a:srgbClr val="E7191F"/>
                </a:solidFill>
                <a:latin typeface="Be Vietnam Bold"/>
              </a:rPr>
              <a:t>in the Market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a:off x="1245965" y="6472799"/>
            <a:ext cx="15796070" cy="0"/>
          </a:xfrm>
          <a:prstGeom prst="line">
            <a:avLst/>
          </a:prstGeom>
          <a:ln cap="flat" w="76200">
            <a:solidFill>
              <a:srgbClr val="000000"/>
            </a:solidFill>
            <a:prstDash val="solid"/>
            <a:headEnd type="arrow" len="sm" w="med"/>
            <a:tailEnd type="arrow" len="sm" w="med"/>
          </a:ln>
        </p:spPr>
      </p:sp>
      <p:sp>
        <p:nvSpPr>
          <p:cNvPr name="AutoShape 6" id="6"/>
          <p:cNvSpPr/>
          <p:nvPr/>
        </p:nvSpPr>
        <p:spPr>
          <a:xfrm>
            <a:off x="9105900" y="3185188"/>
            <a:ext cx="38100" cy="6651421"/>
          </a:xfrm>
          <a:prstGeom prst="line">
            <a:avLst/>
          </a:prstGeom>
          <a:ln cap="flat" w="76200">
            <a:solidFill>
              <a:srgbClr val="000000"/>
            </a:solidFill>
            <a:prstDash val="solid"/>
            <a:headEnd type="arrow" len="sm" w="med"/>
            <a:tailEnd type="arrow" len="sm" w="med"/>
          </a:ln>
        </p:spPr>
      </p:sp>
      <p:sp>
        <p:nvSpPr>
          <p:cNvPr name="Freeform 7" id="7"/>
          <p:cNvSpPr/>
          <p:nvPr/>
        </p:nvSpPr>
        <p:spPr>
          <a:xfrm flipH="false" flipV="false" rot="0">
            <a:off x="1245965" y="5743322"/>
            <a:ext cx="2593696" cy="1458954"/>
          </a:xfrm>
          <a:custGeom>
            <a:avLst/>
            <a:gdLst/>
            <a:ahLst/>
            <a:cxnLst/>
            <a:rect r="r" b="b" t="t" l="l"/>
            <a:pathLst>
              <a:path h="1458954" w="2593696">
                <a:moveTo>
                  <a:pt x="0" y="0"/>
                </a:moveTo>
                <a:lnTo>
                  <a:pt x="2593696" y="0"/>
                </a:lnTo>
                <a:lnTo>
                  <a:pt x="2593696" y="1458954"/>
                </a:lnTo>
                <a:lnTo>
                  <a:pt x="0" y="1458954"/>
                </a:lnTo>
                <a:lnTo>
                  <a:pt x="0" y="0"/>
                </a:lnTo>
                <a:close/>
              </a:path>
            </a:pathLst>
          </a:custGeom>
          <a:blipFill>
            <a:blip r:embed="rId2"/>
            <a:stretch>
              <a:fillRect l="0" t="0" r="0" b="0"/>
            </a:stretch>
          </a:blipFill>
        </p:spPr>
      </p:sp>
      <p:sp>
        <p:nvSpPr>
          <p:cNvPr name="Freeform 8" id="8"/>
          <p:cNvSpPr/>
          <p:nvPr/>
        </p:nvSpPr>
        <p:spPr>
          <a:xfrm flipH="false" flipV="false" rot="0">
            <a:off x="3589882" y="7027583"/>
            <a:ext cx="2868515" cy="1159358"/>
          </a:xfrm>
          <a:custGeom>
            <a:avLst/>
            <a:gdLst/>
            <a:ahLst/>
            <a:cxnLst/>
            <a:rect r="r" b="b" t="t" l="l"/>
            <a:pathLst>
              <a:path h="1159358" w="2868515">
                <a:moveTo>
                  <a:pt x="0" y="0"/>
                </a:moveTo>
                <a:lnTo>
                  <a:pt x="2868514" y="0"/>
                </a:lnTo>
                <a:lnTo>
                  <a:pt x="2868514" y="1159358"/>
                </a:lnTo>
                <a:lnTo>
                  <a:pt x="0" y="1159358"/>
                </a:lnTo>
                <a:lnTo>
                  <a:pt x="0" y="0"/>
                </a:lnTo>
                <a:close/>
              </a:path>
            </a:pathLst>
          </a:custGeom>
          <a:blipFill>
            <a:blip r:embed="rId3"/>
            <a:stretch>
              <a:fillRect l="0" t="0" r="0" b="0"/>
            </a:stretch>
          </a:blipFill>
        </p:spPr>
      </p:sp>
      <p:sp>
        <p:nvSpPr>
          <p:cNvPr name="Freeform 9" id="9"/>
          <p:cNvSpPr/>
          <p:nvPr/>
        </p:nvSpPr>
        <p:spPr>
          <a:xfrm flipH="false" flipV="false" rot="0">
            <a:off x="15407258" y="8022022"/>
            <a:ext cx="1594417" cy="1594417"/>
          </a:xfrm>
          <a:custGeom>
            <a:avLst/>
            <a:gdLst/>
            <a:ahLst/>
            <a:cxnLst/>
            <a:rect r="r" b="b" t="t" l="l"/>
            <a:pathLst>
              <a:path h="1594417" w="1594417">
                <a:moveTo>
                  <a:pt x="0" y="0"/>
                </a:moveTo>
                <a:lnTo>
                  <a:pt x="1594416" y="0"/>
                </a:lnTo>
                <a:lnTo>
                  <a:pt x="1594416" y="1594417"/>
                </a:lnTo>
                <a:lnTo>
                  <a:pt x="0" y="1594417"/>
                </a:lnTo>
                <a:lnTo>
                  <a:pt x="0" y="0"/>
                </a:lnTo>
                <a:close/>
              </a:path>
            </a:pathLst>
          </a:custGeom>
          <a:blipFill>
            <a:blip r:embed="rId4"/>
            <a:stretch>
              <a:fillRect l="0" t="0" r="0" b="0"/>
            </a:stretch>
          </a:blipFill>
        </p:spPr>
      </p:sp>
      <p:sp>
        <p:nvSpPr>
          <p:cNvPr name="Freeform 10" id="10"/>
          <p:cNvSpPr/>
          <p:nvPr/>
        </p:nvSpPr>
        <p:spPr>
          <a:xfrm flipH="false" flipV="false" rot="0">
            <a:off x="6910351" y="5539166"/>
            <a:ext cx="4584683" cy="1723077"/>
          </a:xfrm>
          <a:custGeom>
            <a:avLst/>
            <a:gdLst/>
            <a:ahLst/>
            <a:cxnLst/>
            <a:rect r="r" b="b" t="t" l="l"/>
            <a:pathLst>
              <a:path h="1723077" w="4584683">
                <a:moveTo>
                  <a:pt x="0" y="0"/>
                </a:moveTo>
                <a:lnTo>
                  <a:pt x="4584684" y="0"/>
                </a:lnTo>
                <a:lnTo>
                  <a:pt x="4584684" y="1723077"/>
                </a:lnTo>
                <a:lnTo>
                  <a:pt x="0" y="1723077"/>
                </a:lnTo>
                <a:lnTo>
                  <a:pt x="0" y="0"/>
                </a:lnTo>
                <a:close/>
              </a:path>
            </a:pathLst>
          </a:custGeom>
          <a:blipFill>
            <a:blip r:embed="rId5"/>
            <a:stretch>
              <a:fillRect l="0" t="0" r="0" b="0"/>
            </a:stretch>
          </a:blipFill>
        </p:spPr>
      </p:sp>
      <p:sp>
        <p:nvSpPr>
          <p:cNvPr name="TextBox 11" id="11"/>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Competitive Analysis</a:t>
            </a:r>
          </a:p>
        </p:txBody>
      </p:sp>
      <p:sp>
        <p:nvSpPr>
          <p:cNvPr name="TextBox 12" id="12"/>
          <p:cNvSpPr txBox="true"/>
          <p:nvPr/>
        </p:nvSpPr>
        <p:spPr>
          <a:xfrm rot="0">
            <a:off x="15407258" y="6800888"/>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FRIENDS</a:t>
            </a:r>
          </a:p>
        </p:txBody>
      </p:sp>
      <p:sp>
        <p:nvSpPr>
          <p:cNvPr name="TextBox 13" id="13"/>
          <p:cNvSpPr txBox="true"/>
          <p:nvPr/>
        </p:nvSpPr>
        <p:spPr>
          <a:xfrm rot="0">
            <a:off x="-214680" y="6800888"/>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STRANGERS</a:t>
            </a:r>
          </a:p>
        </p:txBody>
      </p:sp>
      <p:sp>
        <p:nvSpPr>
          <p:cNvPr name="TextBox 14" id="14"/>
          <p:cNvSpPr txBox="true"/>
          <p:nvPr/>
        </p:nvSpPr>
        <p:spPr>
          <a:xfrm rot="0">
            <a:off x="8519968" y="3137345"/>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NEEDS</a:t>
            </a:r>
          </a:p>
        </p:txBody>
      </p:sp>
      <p:sp>
        <p:nvSpPr>
          <p:cNvPr name="TextBox 15" id="15"/>
          <p:cNvSpPr txBox="true"/>
          <p:nvPr/>
        </p:nvSpPr>
        <p:spPr>
          <a:xfrm rot="0">
            <a:off x="6458396" y="9210675"/>
            <a:ext cx="3269555" cy="405764"/>
          </a:xfrm>
          <a:prstGeom prst="rect">
            <a:avLst/>
          </a:prstGeom>
        </p:spPr>
        <p:txBody>
          <a:bodyPr anchor="t" rtlCol="false" tIns="0" lIns="0" bIns="0" rIns="0">
            <a:spAutoFit/>
          </a:bodyPr>
          <a:lstStyle/>
          <a:p>
            <a:pPr algn="ctr">
              <a:lnSpc>
                <a:spcPts val="3360"/>
              </a:lnSpc>
            </a:pPr>
            <a:r>
              <a:rPr lang="en-US" sz="2400" spc="-24">
                <a:solidFill>
                  <a:srgbClr val="907CE1"/>
                </a:solidFill>
                <a:latin typeface="Be Vietnam Ultra-Bold"/>
              </a:rPr>
              <a:t>WANTS</a:t>
            </a:r>
          </a:p>
        </p:txBody>
      </p:sp>
      <p:sp>
        <p:nvSpPr>
          <p:cNvPr name="Freeform 16" id="16"/>
          <p:cNvSpPr/>
          <p:nvPr/>
        </p:nvSpPr>
        <p:spPr>
          <a:xfrm flipH="false" flipV="false" rot="0">
            <a:off x="15531173" y="3364039"/>
            <a:ext cx="1346586" cy="1384664"/>
          </a:xfrm>
          <a:custGeom>
            <a:avLst/>
            <a:gdLst/>
            <a:ahLst/>
            <a:cxnLst/>
            <a:rect r="r" b="b" t="t" l="l"/>
            <a:pathLst>
              <a:path h="1384664" w="1346586">
                <a:moveTo>
                  <a:pt x="0" y="0"/>
                </a:moveTo>
                <a:lnTo>
                  <a:pt x="1346586" y="0"/>
                </a:lnTo>
                <a:lnTo>
                  <a:pt x="1346586" y="1384664"/>
                </a:lnTo>
                <a:lnTo>
                  <a:pt x="0" y="13846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Extra Findings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04</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700" y="2186108"/>
            <a:ext cx="14975351" cy="4146933"/>
          </a:xfrm>
          <a:prstGeom prst="rect">
            <a:avLst/>
          </a:prstGeom>
        </p:spPr>
        <p:txBody>
          <a:bodyPr anchor="t" rtlCol="false" tIns="0" lIns="0" bIns="0" rIns="0">
            <a:spAutoFit/>
          </a:bodyPr>
          <a:lstStyle/>
          <a:p>
            <a:pPr>
              <a:lnSpc>
                <a:spcPts val="8162"/>
              </a:lnSpc>
            </a:pPr>
            <a:r>
              <a:rPr lang="en-US" sz="7700" spc="-231">
                <a:solidFill>
                  <a:srgbClr val="F9FAF4"/>
                </a:solidFill>
                <a:latin typeface="Be Vietnam"/>
              </a:rPr>
              <a:t>We wanted to make sure there really was a need for our idea that couldn’t be fulfilled by existing solutions. </a:t>
            </a:r>
          </a:p>
        </p:txBody>
      </p:sp>
      <p:sp>
        <p:nvSpPr>
          <p:cNvPr name="TextBox 3" id="3"/>
          <p:cNvSpPr txBox="true"/>
          <p:nvPr/>
        </p:nvSpPr>
        <p:spPr>
          <a:xfrm rot="0">
            <a:off x="3581036" y="7911284"/>
            <a:ext cx="13678264" cy="1347016"/>
          </a:xfrm>
          <a:prstGeom prst="rect">
            <a:avLst/>
          </a:prstGeom>
        </p:spPr>
        <p:txBody>
          <a:bodyPr anchor="t" rtlCol="false" tIns="0" lIns="0" bIns="0" rIns="0">
            <a:spAutoFit/>
          </a:bodyPr>
          <a:lstStyle/>
          <a:p>
            <a:pPr algn="r">
              <a:lnSpc>
                <a:spcPts val="5441"/>
              </a:lnSpc>
            </a:pPr>
            <a:r>
              <a:rPr lang="en-US" sz="4185" spc="-125">
                <a:solidFill>
                  <a:srgbClr val="907CE1"/>
                </a:solidFill>
                <a:latin typeface="Be Vietnam"/>
              </a:rPr>
              <a:t>So we did some more digging on both new and old interviewees, and here’s what we found....</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8357352" y="1031081"/>
            <a:ext cx="4250562" cy="3947005"/>
            <a:chOff x="0" y="0"/>
            <a:chExt cx="941341" cy="874114"/>
          </a:xfrm>
        </p:grpSpPr>
        <p:sp>
          <p:nvSpPr>
            <p:cNvPr name="Freeform 3" id="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4" id="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13008744" y="1023938"/>
            <a:ext cx="4250562" cy="3954149"/>
            <a:chOff x="0" y="0"/>
            <a:chExt cx="941341" cy="875696"/>
          </a:xfrm>
        </p:grpSpPr>
        <p:sp>
          <p:nvSpPr>
            <p:cNvPr name="Freeform 8" id="8"/>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9" id="9"/>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8357352" y="5337489"/>
            <a:ext cx="4250562" cy="3930336"/>
            <a:chOff x="0" y="0"/>
            <a:chExt cx="941341" cy="870423"/>
          </a:xfrm>
        </p:grpSpPr>
        <p:sp>
          <p:nvSpPr>
            <p:cNvPr name="Freeform 11" id="11"/>
            <p:cNvSpPr/>
            <p:nvPr/>
          </p:nvSpPr>
          <p:spPr>
            <a:xfrm flipH="false" flipV="false" rot="0">
              <a:off x="0" y="0"/>
              <a:ext cx="941341" cy="870423"/>
            </a:xfrm>
            <a:custGeom>
              <a:avLst/>
              <a:gdLst/>
              <a:ahLst/>
              <a:cxnLst/>
              <a:rect r="r" b="b" t="t" l="l"/>
              <a:pathLst>
                <a:path h="870423" w="941341">
                  <a:moveTo>
                    <a:pt x="100176" y="0"/>
                  </a:moveTo>
                  <a:lnTo>
                    <a:pt x="841165" y="0"/>
                  </a:lnTo>
                  <a:cubicBezTo>
                    <a:pt x="867733" y="0"/>
                    <a:pt x="893213" y="10554"/>
                    <a:pt x="912000" y="29341"/>
                  </a:cubicBezTo>
                  <a:cubicBezTo>
                    <a:pt x="930787" y="48128"/>
                    <a:pt x="941341" y="73608"/>
                    <a:pt x="941341" y="100176"/>
                  </a:cubicBezTo>
                  <a:lnTo>
                    <a:pt x="941341" y="770247"/>
                  </a:lnTo>
                  <a:cubicBezTo>
                    <a:pt x="941341" y="825572"/>
                    <a:pt x="896491" y="870423"/>
                    <a:pt x="841165" y="870423"/>
                  </a:cubicBezTo>
                  <a:lnTo>
                    <a:pt x="100176" y="870423"/>
                  </a:lnTo>
                  <a:cubicBezTo>
                    <a:pt x="73608" y="870423"/>
                    <a:pt x="48128" y="859869"/>
                    <a:pt x="29341" y="841082"/>
                  </a:cubicBezTo>
                  <a:cubicBezTo>
                    <a:pt x="10554" y="822295"/>
                    <a:pt x="0" y="796815"/>
                    <a:pt x="0" y="770247"/>
                  </a:cubicBezTo>
                  <a:lnTo>
                    <a:pt x="0" y="100176"/>
                  </a:lnTo>
                  <a:cubicBezTo>
                    <a:pt x="0" y="73608"/>
                    <a:pt x="10554" y="48128"/>
                    <a:pt x="29341" y="29341"/>
                  </a:cubicBezTo>
                  <a:cubicBezTo>
                    <a:pt x="48128" y="10554"/>
                    <a:pt x="73608" y="0"/>
                    <a:pt x="100176" y="0"/>
                  </a:cubicBezTo>
                  <a:close/>
                </a:path>
              </a:pathLst>
            </a:custGeom>
            <a:solidFill>
              <a:srgbClr val="DBDBDB"/>
            </a:solidFill>
          </p:spPr>
        </p:sp>
        <p:sp>
          <p:nvSpPr>
            <p:cNvPr name="TextBox 12" id="12"/>
            <p:cNvSpPr txBox="true"/>
            <p:nvPr/>
          </p:nvSpPr>
          <p:spPr>
            <a:xfrm>
              <a:off x="0" y="-47625"/>
              <a:ext cx="941341" cy="918048"/>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16102018" y="8096250"/>
            <a:ext cx="1157288" cy="1157288"/>
          </a:xfrm>
          <a:custGeom>
            <a:avLst/>
            <a:gdLst/>
            <a:ahLst/>
            <a:cxnLst/>
            <a:rect r="r" b="b" t="t" l="l"/>
            <a:pathLst>
              <a:path h="1157288" w="1157288">
                <a:moveTo>
                  <a:pt x="0" y="0"/>
                </a:moveTo>
                <a:lnTo>
                  <a:pt x="1157288" y="0"/>
                </a:lnTo>
                <a:lnTo>
                  <a:pt x="1157288" y="1157288"/>
                </a:lnTo>
                <a:lnTo>
                  <a:pt x="0" y="1157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3007964" y="5337489"/>
            <a:ext cx="4250562" cy="3947005"/>
            <a:chOff x="0" y="0"/>
            <a:chExt cx="941341" cy="874114"/>
          </a:xfrm>
        </p:grpSpPr>
        <p:sp>
          <p:nvSpPr>
            <p:cNvPr name="Freeform 15" id="15"/>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6" id="16"/>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8847855" y="2007774"/>
            <a:ext cx="3269555" cy="25012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Services are used less frequently. How often do you go to a plumber vs a restaurant? Thus, less reviews are available. </a:t>
            </a:r>
          </a:p>
        </p:txBody>
      </p:sp>
      <p:sp>
        <p:nvSpPr>
          <p:cNvPr name="TextBox 18" id="18"/>
          <p:cNvSpPr txBox="true"/>
          <p:nvPr/>
        </p:nvSpPr>
        <p:spPr>
          <a:xfrm rot="0">
            <a:off x="1028689" y="1887596"/>
            <a:ext cx="6928613" cy="6927850"/>
          </a:xfrm>
          <a:prstGeom prst="rect">
            <a:avLst/>
          </a:prstGeom>
        </p:spPr>
        <p:txBody>
          <a:bodyPr anchor="t" rtlCol="false" tIns="0" lIns="0" bIns="0" rIns="0">
            <a:spAutoFit/>
          </a:bodyPr>
          <a:lstStyle/>
          <a:p>
            <a:pPr>
              <a:lnSpc>
                <a:spcPts val="6875"/>
              </a:lnSpc>
            </a:pPr>
            <a:r>
              <a:rPr lang="en-US" sz="5500" spc="-165">
                <a:solidFill>
                  <a:srgbClr val="1C1C1D"/>
                </a:solidFill>
                <a:latin typeface="Be Vietnam"/>
              </a:rPr>
              <a:t>It‘s harder to find or naturally receive good service recommendations than for things like restaurants, music, etc. </a:t>
            </a:r>
            <a:r>
              <a:rPr lang="en-US" sz="5500" spc="-165">
                <a:solidFill>
                  <a:srgbClr val="907CE1"/>
                </a:solidFill>
                <a:latin typeface="Be Vietnam Ultra-Bold"/>
              </a:rPr>
              <a:t>Why?</a:t>
            </a:r>
          </a:p>
          <a:p>
            <a:pPr>
              <a:lnSpc>
                <a:spcPts val="6875"/>
              </a:lnSpc>
            </a:pPr>
          </a:p>
        </p:txBody>
      </p:sp>
      <p:sp>
        <p:nvSpPr>
          <p:cNvPr name="TextBox 19" id="19"/>
          <p:cNvSpPr txBox="true"/>
          <p:nvPr/>
        </p:nvSpPr>
        <p:spPr>
          <a:xfrm rot="0">
            <a:off x="13498467" y="1588674"/>
            <a:ext cx="3463797" cy="29203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Services aren’t glamorous. Having good song recommendations is indicative of good taste, having a good plumber rec isn’t. </a:t>
            </a:r>
          </a:p>
        </p:txBody>
      </p:sp>
      <p:sp>
        <p:nvSpPr>
          <p:cNvPr name="TextBox 20" id="20"/>
          <p:cNvSpPr txBox="true"/>
          <p:nvPr/>
        </p:nvSpPr>
        <p:spPr>
          <a:xfrm rot="0">
            <a:off x="8847855" y="5767070"/>
            <a:ext cx="3269555" cy="3106419"/>
          </a:xfrm>
          <a:prstGeom prst="rect">
            <a:avLst/>
          </a:prstGeom>
        </p:spPr>
        <p:txBody>
          <a:bodyPr anchor="t" rtlCol="false" tIns="0" lIns="0" bIns="0" rIns="0">
            <a:spAutoFit/>
          </a:bodyPr>
          <a:lstStyle/>
          <a:p>
            <a:pPr>
              <a:lnSpc>
                <a:spcPts val="3080"/>
              </a:lnSpc>
            </a:pPr>
            <a:r>
              <a:rPr lang="en-US" sz="2200" spc="-22">
                <a:solidFill>
                  <a:srgbClr val="1C1C1D"/>
                </a:solidFill>
                <a:latin typeface="Be Vietnam"/>
              </a:rPr>
              <a:t>Services are a lot more personal and and require more monetary and temporal investment. A bad dish is a bad dish, a bad haircut or bad plumbing job is much more impactful</a:t>
            </a:r>
          </a:p>
        </p:txBody>
      </p:sp>
      <p:sp>
        <p:nvSpPr>
          <p:cNvPr name="TextBox 21" id="21"/>
          <p:cNvSpPr txBox="true"/>
          <p:nvPr/>
        </p:nvSpPr>
        <p:spPr>
          <a:xfrm rot="0">
            <a:off x="13498467" y="6733282"/>
            <a:ext cx="3269555" cy="20821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There are just less options for services. How many mechanics vs restaurants are there in your town?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8357352" y="1031081"/>
            <a:ext cx="4250562" cy="3947005"/>
            <a:chOff x="0" y="0"/>
            <a:chExt cx="941341" cy="874114"/>
          </a:xfrm>
        </p:grpSpPr>
        <p:sp>
          <p:nvSpPr>
            <p:cNvPr name="Freeform 3" id="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4" id="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13008744" y="1023938"/>
            <a:ext cx="4250562" cy="3954149"/>
            <a:chOff x="0" y="0"/>
            <a:chExt cx="941341" cy="875696"/>
          </a:xfrm>
        </p:grpSpPr>
        <p:sp>
          <p:nvSpPr>
            <p:cNvPr name="Freeform 8" id="8"/>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9" id="9"/>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8357352" y="5337489"/>
            <a:ext cx="4250562" cy="3930336"/>
            <a:chOff x="0" y="0"/>
            <a:chExt cx="941341" cy="870423"/>
          </a:xfrm>
        </p:grpSpPr>
        <p:sp>
          <p:nvSpPr>
            <p:cNvPr name="Freeform 11" id="11"/>
            <p:cNvSpPr/>
            <p:nvPr/>
          </p:nvSpPr>
          <p:spPr>
            <a:xfrm flipH="false" flipV="false" rot="0">
              <a:off x="0" y="0"/>
              <a:ext cx="941341" cy="870423"/>
            </a:xfrm>
            <a:custGeom>
              <a:avLst/>
              <a:gdLst/>
              <a:ahLst/>
              <a:cxnLst/>
              <a:rect r="r" b="b" t="t" l="l"/>
              <a:pathLst>
                <a:path h="870423" w="941341">
                  <a:moveTo>
                    <a:pt x="100176" y="0"/>
                  </a:moveTo>
                  <a:lnTo>
                    <a:pt x="841165" y="0"/>
                  </a:lnTo>
                  <a:cubicBezTo>
                    <a:pt x="867733" y="0"/>
                    <a:pt x="893213" y="10554"/>
                    <a:pt x="912000" y="29341"/>
                  </a:cubicBezTo>
                  <a:cubicBezTo>
                    <a:pt x="930787" y="48128"/>
                    <a:pt x="941341" y="73608"/>
                    <a:pt x="941341" y="100176"/>
                  </a:cubicBezTo>
                  <a:lnTo>
                    <a:pt x="941341" y="770247"/>
                  </a:lnTo>
                  <a:cubicBezTo>
                    <a:pt x="941341" y="825572"/>
                    <a:pt x="896491" y="870423"/>
                    <a:pt x="841165" y="870423"/>
                  </a:cubicBezTo>
                  <a:lnTo>
                    <a:pt x="100176" y="870423"/>
                  </a:lnTo>
                  <a:cubicBezTo>
                    <a:pt x="73608" y="870423"/>
                    <a:pt x="48128" y="859869"/>
                    <a:pt x="29341" y="841082"/>
                  </a:cubicBezTo>
                  <a:cubicBezTo>
                    <a:pt x="10554" y="822295"/>
                    <a:pt x="0" y="796815"/>
                    <a:pt x="0" y="770247"/>
                  </a:cubicBezTo>
                  <a:lnTo>
                    <a:pt x="0" y="100176"/>
                  </a:lnTo>
                  <a:cubicBezTo>
                    <a:pt x="0" y="73608"/>
                    <a:pt x="10554" y="48128"/>
                    <a:pt x="29341" y="29341"/>
                  </a:cubicBezTo>
                  <a:cubicBezTo>
                    <a:pt x="48128" y="10554"/>
                    <a:pt x="73608" y="0"/>
                    <a:pt x="100176" y="0"/>
                  </a:cubicBezTo>
                  <a:close/>
                </a:path>
              </a:pathLst>
            </a:custGeom>
            <a:solidFill>
              <a:srgbClr val="DBDBDB"/>
            </a:solidFill>
          </p:spPr>
        </p:sp>
        <p:sp>
          <p:nvSpPr>
            <p:cNvPr name="TextBox 12" id="12"/>
            <p:cNvSpPr txBox="true"/>
            <p:nvPr/>
          </p:nvSpPr>
          <p:spPr>
            <a:xfrm>
              <a:off x="0" y="-47625"/>
              <a:ext cx="941341" cy="918048"/>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16102018" y="8096250"/>
            <a:ext cx="1157288" cy="1157288"/>
          </a:xfrm>
          <a:custGeom>
            <a:avLst/>
            <a:gdLst/>
            <a:ahLst/>
            <a:cxnLst/>
            <a:rect r="r" b="b" t="t" l="l"/>
            <a:pathLst>
              <a:path h="1157288" w="1157288">
                <a:moveTo>
                  <a:pt x="0" y="0"/>
                </a:moveTo>
                <a:lnTo>
                  <a:pt x="1157288" y="0"/>
                </a:lnTo>
                <a:lnTo>
                  <a:pt x="1157288" y="1157288"/>
                </a:lnTo>
                <a:lnTo>
                  <a:pt x="0" y="1157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3007964" y="5337489"/>
            <a:ext cx="4250562" cy="3947005"/>
            <a:chOff x="0" y="0"/>
            <a:chExt cx="941341" cy="874114"/>
          </a:xfrm>
        </p:grpSpPr>
        <p:sp>
          <p:nvSpPr>
            <p:cNvPr name="Freeform 15" id="15"/>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6" id="16"/>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8847855" y="1588674"/>
            <a:ext cx="3437019" cy="29203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Places with the best and most reviews are more likely to receive more good reviews just because of visibility, whereas hidden gems may suffer.</a:t>
            </a:r>
          </a:p>
        </p:txBody>
      </p:sp>
      <p:sp>
        <p:nvSpPr>
          <p:cNvPr name="TextBox 18" id="18"/>
          <p:cNvSpPr txBox="true"/>
          <p:nvPr/>
        </p:nvSpPr>
        <p:spPr>
          <a:xfrm rot="0">
            <a:off x="1028689" y="3187759"/>
            <a:ext cx="6433313" cy="4327525"/>
          </a:xfrm>
          <a:prstGeom prst="rect">
            <a:avLst/>
          </a:prstGeom>
        </p:spPr>
        <p:txBody>
          <a:bodyPr anchor="t" rtlCol="false" tIns="0" lIns="0" bIns="0" rIns="0">
            <a:spAutoFit/>
          </a:bodyPr>
          <a:lstStyle/>
          <a:p>
            <a:pPr>
              <a:lnSpc>
                <a:spcPts val="6875"/>
              </a:lnSpc>
            </a:pPr>
            <a:r>
              <a:rPr lang="en-US" sz="5500" spc="-165">
                <a:solidFill>
                  <a:srgbClr val="1C1C1D"/>
                </a:solidFill>
                <a:latin typeface="Be Vietnam"/>
              </a:rPr>
              <a:t>Why can‘t people just use existing solutions like Yelp or Google?</a:t>
            </a:r>
          </a:p>
          <a:p>
            <a:pPr>
              <a:lnSpc>
                <a:spcPts val="6875"/>
              </a:lnSpc>
            </a:pPr>
          </a:p>
        </p:txBody>
      </p:sp>
      <p:sp>
        <p:nvSpPr>
          <p:cNvPr name="TextBox 19" id="19"/>
          <p:cNvSpPr txBox="true"/>
          <p:nvPr/>
        </p:nvSpPr>
        <p:spPr>
          <a:xfrm rot="0">
            <a:off x="13498467" y="1588674"/>
            <a:ext cx="3463797" cy="29203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People’s preferences don’t always align with those of strangers. Someone from Asia probably thinks the highly rated Asian food in Palo Alto is bad. </a:t>
            </a:r>
          </a:p>
        </p:txBody>
      </p:sp>
      <p:sp>
        <p:nvSpPr>
          <p:cNvPr name="TextBox 20" id="20"/>
          <p:cNvSpPr txBox="true"/>
          <p:nvPr/>
        </p:nvSpPr>
        <p:spPr>
          <a:xfrm rot="0">
            <a:off x="8847855" y="5767070"/>
            <a:ext cx="3269555" cy="3106419"/>
          </a:xfrm>
          <a:prstGeom prst="rect">
            <a:avLst/>
          </a:prstGeom>
        </p:spPr>
        <p:txBody>
          <a:bodyPr anchor="t" rtlCol="false" tIns="0" lIns="0" bIns="0" rIns="0">
            <a:spAutoFit/>
          </a:bodyPr>
          <a:lstStyle/>
          <a:p>
            <a:pPr>
              <a:lnSpc>
                <a:spcPts val="3080"/>
              </a:lnSpc>
            </a:pPr>
            <a:r>
              <a:rPr lang="en-US" sz="2200" spc="-22">
                <a:solidFill>
                  <a:srgbClr val="1C1C1D"/>
                </a:solidFill>
                <a:latin typeface="Be Vietnam"/>
              </a:rPr>
              <a:t>Many good recommendations never make it onto these platforms because many people don’t care enough to share their recommendations with strangers online. </a:t>
            </a:r>
          </a:p>
        </p:txBody>
      </p:sp>
      <p:sp>
        <p:nvSpPr>
          <p:cNvPr name="TextBox 21" id="21"/>
          <p:cNvSpPr txBox="true"/>
          <p:nvPr/>
        </p:nvSpPr>
        <p:spPr>
          <a:xfrm rot="0">
            <a:off x="13498467" y="7152382"/>
            <a:ext cx="3269555" cy="16630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Many people don’t trust online reviews after noticing fake reviews.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8357352" y="1031081"/>
            <a:ext cx="4250562" cy="3947005"/>
            <a:chOff x="0" y="0"/>
            <a:chExt cx="941341" cy="874114"/>
          </a:xfrm>
        </p:grpSpPr>
        <p:sp>
          <p:nvSpPr>
            <p:cNvPr name="Freeform 3" id="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4" id="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13008744" y="1023938"/>
            <a:ext cx="4250562" cy="3954149"/>
            <a:chOff x="0" y="0"/>
            <a:chExt cx="941341" cy="875696"/>
          </a:xfrm>
        </p:grpSpPr>
        <p:sp>
          <p:nvSpPr>
            <p:cNvPr name="Freeform 8" id="8"/>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9" id="9"/>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8357352" y="5337489"/>
            <a:ext cx="4250562" cy="3930336"/>
            <a:chOff x="0" y="0"/>
            <a:chExt cx="941341" cy="870423"/>
          </a:xfrm>
        </p:grpSpPr>
        <p:sp>
          <p:nvSpPr>
            <p:cNvPr name="Freeform 11" id="11"/>
            <p:cNvSpPr/>
            <p:nvPr/>
          </p:nvSpPr>
          <p:spPr>
            <a:xfrm flipH="false" flipV="false" rot="0">
              <a:off x="0" y="0"/>
              <a:ext cx="941341" cy="870423"/>
            </a:xfrm>
            <a:custGeom>
              <a:avLst/>
              <a:gdLst/>
              <a:ahLst/>
              <a:cxnLst/>
              <a:rect r="r" b="b" t="t" l="l"/>
              <a:pathLst>
                <a:path h="870423" w="941341">
                  <a:moveTo>
                    <a:pt x="100176" y="0"/>
                  </a:moveTo>
                  <a:lnTo>
                    <a:pt x="841165" y="0"/>
                  </a:lnTo>
                  <a:cubicBezTo>
                    <a:pt x="867733" y="0"/>
                    <a:pt x="893213" y="10554"/>
                    <a:pt x="912000" y="29341"/>
                  </a:cubicBezTo>
                  <a:cubicBezTo>
                    <a:pt x="930787" y="48128"/>
                    <a:pt x="941341" y="73608"/>
                    <a:pt x="941341" y="100176"/>
                  </a:cubicBezTo>
                  <a:lnTo>
                    <a:pt x="941341" y="770247"/>
                  </a:lnTo>
                  <a:cubicBezTo>
                    <a:pt x="941341" y="825572"/>
                    <a:pt x="896491" y="870423"/>
                    <a:pt x="841165" y="870423"/>
                  </a:cubicBezTo>
                  <a:lnTo>
                    <a:pt x="100176" y="870423"/>
                  </a:lnTo>
                  <a:cubicBezTo>
                    <a:pt x="73608" y="870423"/>
                    <a:pt x="48128" y="859869"/>
                    <a:pt x="29341" y="841082"/>
                  </a:cubicBezTo>
                  <a:cubicBezTo>
                    <a:pt x="10554" y="822295"/>
                    <a:pt x="0" y="796815"/>
                    <a:pt x="0" y="770247"/>
                  </a:cubicBezTo>
                  <a:lnTo>
                    <a:pt x="0" y="100176"/>
                  </a:lnTo>
                  <a:cubicBezTo>
                    <a:pt x="0" y="73608"/>
                    <a:pt x="10554" y="48128"/>
                    <a:pt x="29341" y="29341"/>
                  </a:cubicBezTo>
                  <a:cubicBezTo>
                    <a:pt x="48128" y="10554"/>
                    <a:pt x="73608" y="0"/>
                    <a:pt x="100176" y="0"/>
                  </a:cubicBezTo>
                  <a:close/>
                </a:path>
              </a:pathLst>
            </a:custGeom>
            <a:solidFill>
              <a:srgbClr val="DBDBDB"/>
            </a:solidFill>
          </p:spPr>
        </p:sp>
        <p:sp>
          <p:nvSpPr>
            <p:cNvPr name="TextBox 12" id="12"/>
            <p:cNvSpPr txBox="true"/>
            <p:nvPr/>
          </p:nvSpPr>
          <p:spPr>
            <a:xfrm>
              <a:off x="0" y="-47625"/>
              <a:ext cx="941341" cy="918048"/>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16102018" y="8096250"/>
            <a:ext cx="1157288" cy="1157288"/>
          </a:xfrm>
          <a:custGeom>
            <a:avLst/>
            <a:gdLst/>
            <a:ahLst/>
            <a:cxnLst/>
            <a:rect r="r" b="b" t="t" l="l"/>
            <a:pathLst>
              <a:path h="1157288" w="1157288">
                <a:moveTo>
                  <a:pt x="0" y="0"/>
                </a:moveTo>
                <a:lnTo>
                  <a:pt x="1157288" y="0"/>
                </a:lnTo>
                <a:lnTo>
                  <a:pt x="1157288" y="1157288"/>
                </a:lnTo>
                <a:lnTo>
                  <a:pt x="0" y="1157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3007964" y="5337489"/>
            <a:ext cx="4250562" cy="3947005"/>
            <a:chOff x="0" y="0"/>
            <a:chExt cx="941341" cy="874114"/>
          </a:xfrm>
        </p:grpSpPr>
        <p:sp>
          <p:nvSpPr>
            <p:cNvPr name="Freeform 15" id="15"/>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6" id="16"/>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8847855" y="1588674"/>
            <a:ext cx="3437019" cy="29203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Asking for a restaurant can indicate that you appreciate that person’s taste or expertise. Asking for a good mechanic can just be annoying.</a:t>
            </a:r>
          </a:p>
        </p:txBody>
      </p:sp>
      <p:sp>
        <p:nvSpPr>
          <p:cNvPr name="TextBox 18" id="18"/>
          <p:cNvSpPr txBox="true"/>
          <p:nvPr/>
        </p:nvSpPr>
        <p:spPr>
          <a:xfrm rot="0">
            <a:off x="1028689" y="3187759"/>
            <a:ext cx="6433313" cy="4327525"/>
          </a:xfrm>
          <a:prstGeom prst="rect">
            <a:avLst/>
          </a:prstGeom>
        </p:spPr>
        <p:txBody>
          <a:bodyPr anchor="t" rtlCol="false" tIns="0" lIns="0" bIns="0" rIns="0">
            <a:spAutoFit/>
          </a:bodyPr>
          <a:lstStyle/>
          <a:p>
            <a:pPr>
              <a:lnSpc>
                <a:spcPts val="6875"/>
              </a:lnSpc>
            </a:pPr>
            <a:r>
              <a:rPr lang="en-US" sz="5500" spc="-165">
                <a:solidFill>
                  <a:srgbClr val="1C1C1D"/>
                </a:solidFill>
                <a:latin typeface="Be Vietnam"/>
              </a:rPr>
              <a:t>Why can‘t people just get good recommendations by asking friends?</a:t>
            </a:r>
          </a:p>
          <a:p>
            <a:pPr>
              <a:lnSpc>
                <a:spcPts val="6875"/>
              </a:lnSpc>
            </a:pPr>
          </a:p>
        </p:txBody>
      </p:sp>
      <p:sp>
        <p:nvSpPr>
          <p:cNvPr name="TextBox 19" id="19"/>
          <p:cNvSpPr txBox="true"/>
          <p:nvPr/>
        </p:nvSpPr>
        <p:spPr>
          <a:xfrm rot="0">
            <a:off x="13498467" y="2426874"/>
            <a:ext cx="3463797" cy="20821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People are wary of bugging their friends, and individually texting people they know can be a hassle. </a:t>
            </a:r>
          </a:p>
        </p:txBody>
      </p:sp>
      <p:sp>
        <p:nvSpPr>
          <p:cNvPr name="TextBox 20" id="20"/>
          <p:cNvSpPr txBox="true"/>
          <p:nvPr/>
        </p:nvSpPr>
        <p:spPr>
          <a:xfrm rot="0">
            <a:off x="8847855" y="5683885"/>
            <a:ext cx="3269555" cy="3189604"/>
          </a:xfrm>
          <a:prstGeom prst="rect">
            <a:avLst/>
          </a:prstGeom>
        </p:spPr>
        <p:txBody>
          <a:bodyPr anchor="t" rtlCol="false" tIns="0" lIns="0" bIns="0" rIns="0">
            <a:spAutoFit/>
          </a:bodyPr>
          <a:lstStyle/>
          <a:p>
            <a:pPr>
              <a:lnSpc>
                <a:spcPts val="3220"/>
              </a:lnSpc>
            </a:pPr>
            <a:r>
              <a:rPr lang="en-US" sz="2300" spc="-23">
                <a:solidFill>
                  <a:srgbClr val="1C1C1D"/>
                </a:solidFill>
                <a:latin typeface="Be Vietnam"/>
              </a:rPr>
              <a:t>Many people just don’t have good recommendations for services. How likely is it that your friend knows a good mechanic vs knows a good restaurant?</a:t>
            </a:r>
          </a:p>
        </p:txBody>
      </p:sp>
      <p:sp>
        <p:nvSpPr>
          <p:cNvPr name="TextBox 21" id="21"/>
          <p:cNvSpPr txBox="true"/>
          <p:nvPr/>
        </p:nvSpPr>
        <p:spPr>
          <a:xfrm rot="0">
            <a:off x="13498467" y="7152382"/>
            <a:ext cx="3269555" cy="16630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People often just struggle to get back to you or have low response rates.</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700" y="4665471"/>
            <a:ext cx="14975351" cy="1060833"/>
          </a:xfrm>
          <a:prstGeom prst="rect">
            <a:avLst/>
          </a:prstGeom>
        </p:spPr>
        <p:txBody>
          <a:bodyPr anchor="t" rtlCol="false" tIns="0" lIns="0" bIns="0" rIns="0">
            <a:spAutoFit/>
          </a:bodyPr>
          <a:lstStyle/>
          <a:p>
            <a:pPr>
              <a:lnSpc>
                <a:spcPts val="8162"/>
              </a:lnSpc>
            </a:pPr>
            <a:r>
              <a:rPr lang="en-US" sz="7700" spc="-231">
                <a:solidFill>
                  <a:srgbClr val="F9FAF4"/>
                </a:solidFill>
                <a:latin typeface="Be Vietnam"/>
              </a:rPr>
              <a:t>Which leads us back to...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3" id="3"/>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01</a:t>
            </a:r>
          </a:p>
        </p:txBody>
      </p:sp>
      <p:sp>
        <p:nvSpPr>
          <p:cNvPr name="Freeform 4" id="4"/>
          <p:cNvSpPr/>
          <p:nvPr/>
        </p:nvSpPr>
        <p:spPr>
          <a:xfrm flipH="false" flipV="false" rot="0">
            <a:off x="1416350" y="3203935"/>
            <a:ext cx="5261807" cy="5410599"/>
          </a:xfrm>
          <a:custGeom>
            <a:avLst/>
            <a:gdLst/>
            <a:ahLst/>
            <a:cxnLst/>
            <a:rect r="r" b="b" t="t" l="l"/>
            <a:pathLst>
              <a:path h="5410599" w="5261807">
                <a:moveTo>
                  <a:pt x="0" y="0"/>
                </a:moveTo>
                <a:lnTo>
                  <a:pt x="5261807" y="0"/>
                </a:lnTo>
                <a:lnTo>
                  <a:pt x="5261807" y="5410599"/>
                </a:lnTo>
                <a:lnTo>
                  <a:pt x="0" y="5410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427496" y="4912415"/>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Grapevine</a:t>
            </a:r>
          </a:p>
        </p:txBody>
      </p:sp>
      <p:sp>
        <p:nvSpPr>
          <p:cNvPr name="Freeform 6" id="6"/>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sp>
        <p:nvSpPr>
          <p:cNvPr name="TextBox 2" id="2"/>
          <p:cNvSpPr txBox="true"/>
          <p:nvPr/>
        </p:nvSpPr>
        <p:spPr>
          <a:xfrm rot="0">
            <a:off x="1028700" y="4494754"/>
            <a:ext cx="8399769" cy="3350602"/>
          </a:xfrm>
          <a:prstGeom prst="rect">
            <a:avLst/>
          </a:prstGeom>
        </p:spPr>
        <p:txBody>
          <a:bodyPr anchor="t" rtlCol="false" tIns="0" lIns="0" bIns="0" rIns="0">
            <a:spAutoFit/>
          </a:bodyPr>
          <a:lstStyle/>
          <a:p>
            <a:pPr>
              <a:lnSpc>
                <a:spcPts val="5371"/>
              </a:lnSpc>
            </a:pPr>
            <a:r>
              <a:rPr lang="en-US" sz="3836">
                <a:solidFill>
                  <a:srgbClr val="000000"/>
                </a:solidFill>
                <a:latin typeface="Canva Sans"/>
              </a:rPr>
              <a:t>A </a:t>
            </a:r>
            <a:r>
              <a:rPr lang="en-US" sz="3836">
                <a:solidFill>
                  <a:srgbClr val="000000"/>
                </a:solidFill>
                <a:latin typeface="Canva Sans Bold"/>
              </a:rPr>
              <a:t>service</a:t>
            </a:r>
            <a:r>
              <a:rPr lang="en-US" sz="3836">
                <a:solidFill>
                  <a:srgbClr val="000000"/>
                </a:solidFill>
                <a:latin typeface="Canva Sans"/>
              </a:rPr>
              <a:t> recommendation app where you can </a:t>
            </a:r>
            <a:r>
              <a:rPr lang="en-US" sz="3836">
                <a:solidFill>
                  <a:srgbClr val="000000"/>
                </a:solidFill>
                <a:latin typeface="Canva Sans Bold"/>
              </a:rPr>
              <a:t>see and request</a:t>
            </a:r>
            <a:r>
              <a:rPr lang="en-US" sz="3836">
                <a:solidFill>
                  <a:srgbClr val="000000"/>
                </a:solidFill>
                <a:latin typeface="Canva Sans"/>
              </a:rPr>
              <a:t> recommendations from </a:t>
            </a:r>
            <a:r>
              <a:rPr lang="en-US" sz="3836">
                <a:solidFill>
                  <a:srgbClr val="000000"/>
                </a:solidFill>
                <a:latin typeface="Canva Sans Bold"/>
              </a:rPr>
              <a:t>friends &amp; friends of friends </a:t>
            </a:r>
            <a:r>
              <a:rPr lang="en-US" sz="3836">
                <a:solidFill>
                  <a:srgbClr val="000000"/>
                </a:solidFill>
                <a:latin typeface="Canva Sans"/>
              </a:rPr>
              <a:t>for things like plumbers, mechanics, nannies, etc. </a:t>
            </a:r>
          </a:p>
        </p:txBody>
      </p:sp>
      <p:sp>
        <p:nvSpPr>
          <p:cNvPr name="TextBox 3" id="3"/>
          <p:cNvSpPr txBox="true"/>
          <p:nvPr/>
        </p:nvSpPr>
        <p:spPr>
          <a:xfrm rot="0">
            <a:off x="1028700" y="2574993"/>
            <a:ext cx="10689838" cy="1387467"/>
          </a:xfrm>
          <a:prstGeom prst="rect">
            <a:avLst/>
          </a:prstGeom>
        </p:spPr>
        <p:txBody>
          <a:bodyPr anchor="t" rtlCol="false" tIns="0" lIns="0" bIns="0" rIns="0">
            <a:spAutoFit/>
          </a:bodyPr>
          <a:lstStyle/>
          <a:p>
            <a:pPr>
              <a:lnSpc>
                <a:spcPts val="10599"/>
              </a:lnSpc>
            </a:pPr>
            <a:r>
              <a:rPr lang="en-US" sz="9999" spc="-299">
                <a:solidFill>
                  <a:srgbClr val="907CE1"/>
                </a:solidFill>
                <a:latin typeface="Be Vietnam"/>
              </a:rPr>
              <a:t>Solution</a:t>
            </a:r>
          </a:p>
        </p:txBody>
      </p:sp>
      <p:sp>
        <p:nvSpPr>
          <p:cNvPr name="TextBox 4" id="4"/>
          <p:cNvSpPr txBox="true"/>
          <p:nvPr/>
        </p:nvSpPr>
        <p:spPr>
          <a:xfrm rot="0">
            <a:off x="8082421" y="1081616"/>
            <a:ext cx="3753991" cy="1153795"/>
          </a:xfrm>
          <a:prstGeom prst="rect">
            <a:avLst/>
          </a:prstGeom>
        </p:spPr>
        <p:txBody>
          <a:bodyPr anchor="t" rtlCol="false" tIns="0" lIns="0" bIns="0" rIns="0">
            <a:spAutoFit/>
          </a:bodyPr>
          <a:lstStyle/>
          <a:p>
            <a:pPr algn="ctr">
              <a:lnSpc>
                <a:spcPts val="3079"/>
              </a:lnSpc>
            </a:pPr>
            <a:r>
              <a:rPr lang="en-US" sz="2199" spc="-21">
                <a:solidFill>
                  <a:srgbClr val="907CE1"/>
                </a:solidFill>
                <a:latin typeface="Be Vietnam Bold"/>
              </a:rPr>
              <a:t>Removes clutter of other categories and focuses on addressing needs </a:t>
            </a:r>
          </a:p>
        </p:txBody>
      </p:sp>
      <p:sp>
        <p:nvSpPr>
          <p:cNvPr name="TextBox 5" id="5"/>
          <p:cNvSpPr txBox="true"/>
          <p:nvPr/>
        </p:nvSpPr>
        <p:spPr>
          <a:xfrm rot="0">
            <a:off x="13137491" y="2515064"/>
            <a:ext cx="3753991" cy="1544320"/>
          </a:xfrm>
          <a:prstGeom prst="rect">
            <a:avLst/>
          </a:prstGeom>
        </p:spPr>
        <p:txBody>
          <a:bodyPr anchor="t" rtlCol="false" tIns="0" lIns="0" bIns="0" rIns="0">
            <a:spAutoFit/>
          </a:bodyPr>
          <a:lstStyle/>
          <a:p>
            <a:pPr algn="ctr">
              <a:lnSpc>
                <a:spcPts val="3079"/>
              </a:lnSpc>
            </a:pPr>
            <a:r>
              <a:rPr lang="en-US" sz="2199" spc="-21">
                <a:solidFill>
                  <a:srgbClr val="907CE1"/>
                </a:solidFill>
                <a:latin typeface="Be Vietnam Bold"/>
              </a:rPr>
              <a:t>Can explicitly solicit recommendations instead of just relying on existing content</a:t>
            </a:r>
          </a:p>
        </p:txBody>
      </p:sp>
      <p:sp>
        <p:nvSpPr>
          <p:cNvPr name="TextBox 6" id="6"/>
          <p:cNvSpPr txBox="true"/>
          <p:nvPr/>
        </p:nvSpPr>
        <p:spPr>
          <a:xfrm rot="0">
            <a:off x="13137491" y="7113027"/>
            <a:ext cx="3753991" cy="1934845"/>
          </a:xfrm>
          <a:prstGeom prst="rect">
            <a:avLst/>
          </a:prstGeom>
        </p:spPr>
        <p:txBody>
          <a:bodyPr anchor="t" rtlCol="false" tIns="0" lIns="0" bIns="0" rIns="0">
            <a:spAutoFit/>
          </a:bodyPr>
          <a:lstStyle/>
          <a:p>
            <a:pPr algn="ctr">
              <a:lnSpc>
                <a:spcPts val="3079"/>
              </a:lnSpc>
            </a:pPr>
            <a:r>
              <a:rPr lang="en-US" sz="2199" spc="-21">
                <a:solidFill>
                  <a:srgbClr val="907CE1"/>
                </a:solidFill>
                <a:latin typeface="Be Vietnam Bold"/>
              </a:rPr>
              <a:t>Can get trusted recommendations from a network that extends beyond just direct connections</a:t>
            </a:r>
          </a:p>
        </p:txBody>
      </p:sp>
      <p:sp>
        <p:nvSpPr>
          <p:cNvPr name="AutoShape 7" id="7"/>
          <p:cNvSpPr/>
          <p:nvPr/>
        </p:nvSpPr>
        <p:spPr>
          <a:xfrm flipV="true">
            <a:off x="2448801" y="2441643"/>
            <a:ext cx="7392740" cy="2119786"/>
          </a:xfrm>
          <a:prstGeom prst="line">
            <a:avLst/>
          </a:prstGeom>
          <a:ln cap="flat" w="76200">
            <a:solidFill>
              <a:srgbClr val="000000"/>
            </a:solidFill>
            <a:prstDash val="solid"/>
            <a:headEnd type="none" len="sm" w="sm"/>
            <a:tailEnd type="triangle" len="med" w="lg"/>
          </a:ln>
        </p:spPr>
      </p:sp>
      <p:sp>
        <p:nvSpPr>
          <p:cNvPr name="AutoShape 8" id="8"/>
          <p:cNvSpPr/>
          <p:nvPr/>
        </p:nvSpPr>
        <p:spPr>
          <a:xfrm flipV="true">
            <a:off x="2448801" y="2441643"/>
            <a:ext cx="7392740" cy="2119786"/>
          </a:xfrm>
          <a:prstGeom prst="line">
            <a:avLst/>
          </a:prstGeom>
          <a:ln cap="flat" w="76200">
            <a:solidFill>
              <a:srgbClr val="000000"/>
            </a:solidFill>
            <a:prstDash val="solid"/>
            <a:headEnd type="none" len="sm" w="sm"/>
            <a:tailEnd type="triangle" len="med" w="lg"/>
          </a:ln>
        </p:spPr>
      </p:sp>
      <p:sp>
        <p:nvSpPr>
          <p:cNvPr name="AutoShape 9" id="9"/>
          <p:cNvSpPr/>
          <p:nvPr/>
        </p:nvSpPr>
        <p:spPr>
          <a:xfrm>
            <a:off x="9144000" y="6241493"/>
            <a:ext cx="3993491" cy="1858007"/>
          </a:xfrm>
          <a:prstGeom prst="line">
            <a:avLst/>
          </a:prstGeom>
          <a:ln cap="flat" w="76200">
            <a:solidFill>
              <a:srgbClr val="000000"/>
            </a:solidFill>
            <a:prstDash val="solid"/>
            <a:headEnd type="none" len="sm" w="sm"/>
            <a:tailEnd type="triangle" len="med" w="lg"/>
          </a:ln>
        </p:spPr>
      </p:sp>
      <p:sp>
        <p:nvSpPr>
          <p:cNvPr name="AutoShape 10" id="10"/>
          <p:cNvSpPr/>
          <p:nvPr/>
        </p:nvSpPr>
        <p:spPr>
          <a:xfrm flipV="true">
            <a:off x="8607835" y="4258440"/>
            <a:ext cx="6406652" cy="1291850"/>
          </a:xfrm>
          <a:prstGeom prst="line">
            <a:avLst/>
          </a:prstGeom>
          <a:ln cap="flat" w="76200">
            <a:solidFill>
              <a:srgbClr val="000000"/>
            </a:solidFill>
            <a:prstDash val="solid"/>
            <a:headEnd type="none" len="sm" w="sm"/>
            <a:tailEnd type="triangle" len="med" w="lg"/>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Tasks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06</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8404916" cy="10287000"/>
            <a:chOff x="0" y="0"/>
            <a:chExt cx="1861375" cy="2278187"/>
          </a:xfrm>
        </p:grpSpPr>
        <p:sp>
          <p:nvSpPr>
            <p:cNvPr name="Freeform 3" id="3"/>
            <p:cNvSpPr/>
            <p:nvPr/>
          </p:nvSpPr>
          <p:spPr>
            <a:xfrm flipH="false" flipV="false" rot="0">
              <a:off x="0" y="0"/>
              <a:ext cx="1861376" cy="2278187"/>
            </a:xfrm>
            <a:custGeom>
              <a:avLst/>
              <a:gdLst/>
              <a:ahLst/>
              <a:cxnLst/>
              <a:rect r="r" b="b" t="t" l="l"/>
              <a:pathLst>
                <a:path h="2278187" w="1861376">
                  <a:moveTo>
                    <a:pt x="50661" y="0"/>
                  </a:moveTo>
                  <a:lnTo>
                    <a:pt x="1810714" y="0"/>
                  </a:lnTo>
                  <a:cubicBezTo>
                    <a:pt x="1838694" y="0"/>
                    <a:pt x="1861376" y="22682"/>
                    <a:pt x="1861376" y="50661"/>
                  </a:cubicBezTo>
                  <a:lnTo>
                    <a:pt x="1861376" y="2227525"/>
                  </a:lnTo>
                  <a:cubicBezTo>
                    <a:pt x="1861376" y="2255505"/>
                    <a:pt x="1838694" y="2278187"/>
                    <a:pt x="1810714" y="2278187"/>
                  </a:cubicBezTo>
                  <a:lnTo>
                    <a:pt x="50661" y="2278187"/>
                  </a:lnTo>
                  <a:cubicBezTo>
                    <a:pt x="22682" y="2278187"/>
                    <a:pt x="0" y="2255505"/>
                    <a:pt x="0" y="2227525"/>
                  </a:cubicBezTo>
                  <a:lnTo>
                    <a:pt x="0" y="50661"/>
                  </a:lnTo>
                  <a:cubicBezTo>
                    <a:pt x="0" y="22682"/>
                    <a:pt x="22682" y="0"/>
                    <a:pt x="50661" y="0"/>
                  </a:cubicBezTo>
                  <a:close/>
                </a:path>
              </a:pathLst>
            </a:custGeom>
            <a:solidFill>
              <a:srgbClr val="1C1C1D"/>
            </a:solidFill>
          </p:spPr>
        </p:sp>
        <p:sp>
          <p:nvSpPr>
            <p:cNvPr name="TextBox 4" id="4"/>
            <p:cNvSpPr txBox="true"/>
            <p:nvPr/>
          </p:nvSpPr>
          <p:spPr>
            <a:xfrm>
              <a:off x="0" y="-47625"/>
              <a:ext cx="1861375"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3112813"/>
            <a:ext cx="6032997"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Simple:</a:t>
            </a:r>
          </a:p>
        </p:txBody>
      </p:sp>
      <p:sp>
        <p:nvSpPr>
          <p:cNvPr name="TextBox 6" id="6"/>
          <p:cNvSpPr txBox="true"/>
          <p:nvPr/>
        </p:nvSpPr>
        <p:spPr>
          <a:xfrm rot="0">
            <a:off x="8719802" y="5032574"/>
            <a:ext cx="8399769" cy="1321777"/>
          </a:xfrm>
          <a:prstGeom prst="rect">
            <a:avLst/>
          </a:prstGeom>
        </p:spPr>
        <p:txBody>
          <a:bodyPr anchor="t" rtlCol="false" tIns="0" lIns="0" bIns="0" rIns="0">
            <a:spAutoFit/>
          </a:bodyPr>
          <a:lstStyle/>
          <a:p>
            <a:pPr>
              <a:lnSpc>
                <a:spcPts val="5371"/>
              </a:lnSpc>
            </a:pPr>
            <a:r>
              <a:rPr lang="en-US" sz="3836">
                <a:solidFill>
                  <a:srgbClr val="000000"/>
                </a:solidFill>
                <a:latin typeface="Canva Sans Bold"/>
              </a:rPr>
              <a:t>What most users will be using the app for</a:t>
            </a:r>
            <a:r>
              <a:rPr lang="en-US" sz="3836">
                <a:solidFill>
                  <a:srgbClr val="000000"/>
                </a:solidFill>
                <a:latin typeface="Canva Sans"/>
              </a:rPr>
              <a:t> and will take minimal steps </a:t>
            </a:r>
          </a:p>
        </p:txBody>
      </p:sp>
      <p:sp>
        <p:nvSpPr>
          <p:cNvPr name="TextBox 7" id="7"/>
          <p:cNvSpPr txBox="true"/>
          <p:nvPr/>
        </p:nvSpPr>
        <p:spPr>
          <a:xfrm rot="0">
            <a:off x="8719802" y="3112813"/>
            <a:ext cx="10689838" cy="1387467"/>
          </a:xfrm>
          <a:prstGeom prst="rect">
            <a:avLst/>
          </a:prstGeom>
        </p:spPr>
        <p:txBody>
          <a:bodyPr anchor="t" rtlCol="false" tIns="0" lIns="0" bIns="0" rIns="0">
            <a:spAutoFit/>
          </a:bodyPr>
          <a:lstStyle/>
          <a:p>
            <a:pPr>
              <a:lnSpc>
                <a:spcPts val="10599"/>
              </a:lnSpc>
            </a:pPr>
            <a:r>
              <a:rPr lang="en-US" sz="9999" spc="-299">
                <a:solidFill>
                  <a:srgbClr val="907CE1"/>
                </a:solidFill>
                <a:latin typeface="Be Vietnam"/>
              </a:rPr>
              <a:t>Reasoning</a:t>
            </a:r>
          </a:p>
        </p:txBody>
      </p:sp>
      <p:sp>
        <p:nvSpPr>
          <p:cNvPr name="TextBox 8" id="8"/>
          <p:cNvSpPr txBox="true"/>
          <p:nvPr/>
        </p:nvSpPr>
        <p:spPr>
          <a:xfrm rot="0">
            <a:off x="1028700" y="5032574"/>
            <a:ext cx="6032997" cy="2380615"/>
          </a:xfrm>
          <a:prstGeom prst="rect">
            <a:avLst/>
          </a:prstGeom>
        </p:spPr>
        <p:txBody>
          <a:bodyPr anchor="t" rtlCol="false" tIns="0" lIns="0" bIns="0" rIns="0">
            <a:spAutoFit/>
          </a:bodyPr>
          <a:lstStyle/>
          <a:p>
            <a:pPr>
              <a:lnSpc>
                <a:spcPts val="4759"/>
              </a:lnSpc>
            </a:pPr>
            <a:r>
              <a:rPr lang="en-US" sz="3399">
                <a:solidFill>
                  <a:srgbClr val="F9FAF4"/>
                </a:solidFill>
                <a:latin typeface="Canva Sans"/>
              </a:rPr>
              <a:t>Finding and reading recommendations</a:t>
            </a:r>
          </a:p>
          <a:p>
            <a:pPr>
              <a:lnSpc>
                <a:spcPts val="4759"/>
              </a:lnSpc>
            </a:pPr>
          </a:p>
          <a:p>
            <a:pPr>
              <a:lnSpc>
                <a:spcPts val="4759"/>
              </a:lnSpc>
            </a:pP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8404916" cy="10287000"/>
            <a:chOff x="0" y="0"/>
            <a:chExt cx="1861375" cy="2278187"/>
          </a:xfrm>
        </p:grpSpPr>
        <p:sp>
          <p:nvSpPr>
            <p:cNvPr name="Freeform 3" id="3"/>
            <p:cNvSpPr/>
            <p:nvPr/>
          </p:nvSpPr>
          <p:spPr>
            <a:xfrm flipH="false" flipV="false" rot="0">
              <a:off x="0" y="0"/>
              <a:ext cx="1861376" cy="2278187"/>
            </a:xfrm>
            <a:custGeom>
              <a:avLst/>
              <a:gdLst/>
              <a:ahLst/>
              <a:cxnLst/>
              <a:rect r="r" b="b" t="t" l="l"/>
              <a:pathLst>
                <a:path h="2278187" w="1861376">
                  <a:moveTo>
                    <a:pt x="50661" y="0"/>
                  </a:moveTo>
                  <a:lnTo>
                    <a:pt x="1810714" y="0"/>
                  </a:lnTo>
                  <a:cubicBezTo>
                    <a:pt x="1838694" y="0"/>
                    <a:pt x="1861376" y="22682"/>
                    <a:pt x="1861376" y="50661"/>
                  </a:cubicBezTo>
                  <a:lnTo>
                    <a:pt x="1861376" y="2227525"/>
                  </a:lnTo>
                  <a:cubicBezTo>
                    <a:pt x="1861376" y="2255505"/>
                    <a:pt x="1838694" y="2278187"/>
                    <a:pt x="1810714" y="2278187"/>
                  </a:cubicBezTo>
                  <a:lnTo>
                    <a:pt x="50661" y="2278187"/>
                  </a:lnTo>
                  <a:cubicBezTo>
                    <a:pt x="22682" y="2278187"/>
                    <a:pt x="0" y="2255505"/>
                    <a:pt x="0" y="2227525"/>
                  </a:cubicBezTo>
                  <a:lnTo>
                    <a:pt x="0" y="50661"/>
                  </a:lnTo>
                  <a:cubicBezTo>
                    <a:pt x="0" y="22682"/>
                    <a:pt x="22682" y="0"/>
                    <a:pt x="50661" y="0"/>
                  </a:cubicBezTo>
                  <a:close/>
                </a:path>
              </a:pathLst>
            </a:custGeom>
            <a:solidFill>
              <a:srgbClr val="1C1C1D"/>
            </a:solidFill>
          </p:spPr>
        </p:sp>
        <p:sp>
          <p:nvSpPr>
            <p:cNvPr name="TextBox 4" id="4"/>
            <p:cNvSpPr txBox="true"/>
            <p:nvPr/>
          </p:nvSpPr>
          <p:spPr>
            <a:xfrm>
              <a:off x="0" y="-47625"/>
              <a:ext cx="1861375"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3112813"/>
            <a:ext cx="6032997"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Moderate:</a:t>
            </a:r>
          </a:p>
        </p:txBody>
      </p:sp>
      <p:sp>
        <p:nvSpPr>
          <p:cNvPr name="TextBox 6" id="6"/>
          <p:cNvSpPr txBox="true"/>
          <p:nvPr/>
        </p:nvSpPr>
        <p:spPr>
          <a:xfrm rot="0">
            <a:off x="8719802" y="3112813"/>
            <a:ext cx="10689838" cy="1387467"/>
          </a:xfrm>
          <a:prstGeom prst="rect">
            <a:avLst/>
          </a:prstGeom>
        </p:spPr>
        <p:txBody>
          <a:bodyPr anchor="t" rtlCol="false" tIns="0" lIns="0" bIns="0" rIns="0">
            <a:spAutoFit/>
          </a:bodyPr>
          <a:lstStyle/>
          <a:p>
            <a:pPr>
              <a:lnSpc>
                <a:spcPts val="10599"/>
              </a:lnSpc>
            </a:pPr>
            <a:r>
              <a:rPr lang="en-US" sz="9999" spc="-299">
                <a:solidFill>
                  <a:srgbClr val="907CE1"/>
                </a:solidFill>
                <a:latin typeface="Be Vietnam"/>
              </a:rPr>
              <a:t>Reasoning</a:t>
            </a:r>
          </a:p>
        </p:txBody>
      </p:sp>
      <p:sp>
        <p:nvSpPr>
          <p:cNvPr name="TextBox 7" id="7"/>
          <p:cNvSpPr txBox="true"/>
          <p:nvPr/>
        </p:nvSpPr>
        <p:spPr>
          <a:xfrm rot="0">
            <a:off x="1028700" y="5032574"/>
            <a:ext cx="6032997" cy="2380615"/>
          </a:xfrm>
          <a:prstGeom prst="rect">
            <a:avLst/>
          </a:prstGeom>
        </p:spPr>
        <p:txBody>
          <a:bodyPr anchor="t" rtlCol="false" tIns="0" lIns="0" bIns="0" rIns="0">
            <a:spAutoFit/>
          </a:bodyPr>
          <a:lstStyle/>
          <a:p>
            <a:pPr>
              <a:lnSpc>
                <a:spcPts val="4759"/>
              </a:lnSpc>
            </a:pPr>
            <a:r>
              <a:rPr lang="en-US" sz="3399">
                <a:solidFill>
                  <a:srgbClr val="F9FAF4"/>
                </a:solidFill>
                <a:latin typeface="Canva Sans"/>
              </a:rPr>
              <a:t>Leaving recommnedations</a:t>
            </a:r>
          </a:p>
          <a:p>
            <a:pPr>
              <a:lnSpc>
                <a:spcPts val="4759"/>
              </a:lnSpc>
            </a:pPr>
          </a:p>
          <a:p>
            <a:pPr>
              <a:lnSpc>
                <a:spcPts val="4759"/>
              </a:lnSpc>
            </a:pPr>
            <a:r>
              <a:rPr lang="en-US" sz="3399">
                <a:solidFill>
                  <a:srgbClr val="F9FAF4"/>
                </a:solidFill>
                <a:latin typeface="Canva Sans"/>
              </a:rPr>
              <a:t>Filling out </a:t>
            </a:r>
          </a:p>
          <a:p>
            <a:pPr>
              <a:lnSpc>
                <a:spcPts val="4759"/>
              </a:lnSpc>
            </a:pPr>
            <a:r>
              <a:rPr lang="en-US" sz="3399">
                <a:solidFill>
                  <a:srgbClr val="F9FAF4"/>
                </a:solidFill>
                <a:latin typeface="Canva Sans"/>
              </a:rPr>
              <a:t>recommendation profile*</a:t>
            </a:r>
          </a:p>
        </p:txBody>
      </p:sp>
      <p:sp>
        <p:nvSpPr>
          <p:cNvPr name="TextBox 8" id="8"/>
          <p:cNvSpPr txBox="true"/>
          <p:nvPr/>
        </p:nvSpPr>
        <p:spPr>
          <a:xfrm rot="0">
            <a:off x="8719802" y="5032574"/>
            <a:ext cx="8399769" cy="3350602"/>
          </a:xfrm>
          <a:prstGeom prst="rect">
            <a:avLst/>
          </a:prstGeom>
        </p:spPr>
        <p:txBody>
          <a:bodyPr anchor="t" rtlCol="false" tIns="0" lIns="0" bIns="0" rIns="0">
            <a:spAutoFit/>
          </a:bodyPr>
          <a:lstStyle/>
          <a:p>
            <a:pPr>
              <a:lnSpc>
                <a:spcPts val="5371"/>
              </a:lnSpc>
            </a:pPr>
            <a:r>
              <a:rPr lang="en-US" sz="3836">
                <a:solidFill>
                  <a:srgbClr val="000000"/>
                </a:solidFill>
                <a:latin typeface="Canva Sans"/>
              </a:rPr>
              <a:t>Requires </a:t>
            </a:r>
            <a:r>
              <a:rPr lang="en-US" sz="3836">
                <a:solidFill>
                  <a:srgbClr val="000000"/>
                </a:solidFill>
                <a:latin typeface="Canva Sans Bold"/>
              </a:rPr>
              <a:t>initial proactive action &amp; time investment </a:t>
            </a:r>
            <a:r>
              <a:rPr lang="en-US" sz="3836">
                <a:solidFill>
                  <a:srgbClr val="000000"/>
                </a:solidFill>
                <a:latin typeface="Canva Sans"/>
              </a:rPr>
              <a:t>from the user, involves more steps than simply browsing other peoples’ service recommendations</a:t>
            </a:r>
          </a:p>
        </p:txBody>
      </p:sp>
      <p:sp>
        <p:nvSpPr>
          <p:cNvPr name="TextBox 9" id="9"/>
          <p:cNvSpPr txBox="true"/>
          <p:nvPr/>
        </p:nvSpPr>
        <p:spPr>
          <a:xfrm rot="0">
            <a:off x="2210842" y="9464042"/>
            <a:ext cx="3377729" cy="349250"/>
          </a:xfrm>
          <a:prstGeom prst="rect">
            <a:avLst/>
          </a:prstGeom>
        </p:spPr>
        <p:txBody>
          <a:bodyPr anchor="t" rtlCol="false" tIns="0" lIns="0" bIns="0" rIns="0">
            <a:spAutoFit/>
          </a:bodyPr>
          <a:lstStyle/>
          <a:p>
            <a:pPr algn="ctr">
              <a:lnSpc>
                <a:spcPts val="2800"/>
              </a:lnSpc>
            </a:pPr>
            <a:r>
              <a:rPr lang="en-US" sz="2000">
                <a:solidFill>
                  <a:srgbClr val="F9FAF4"/>
                </a:solidFill>
                <a:latin typeface="Canva Sans"/>
              </a:rPr>
              <a:t>*not demonstrated in video</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8404916" cy="10287000"/>
            <a:chOff x="0" y="0"/>
            <a:chExt cx="1861375" cy="2278187"/>
          </a:xfrm>
        </p:grpSpPr>
        <p:sp>
          <p:nvSpPr>
            <p:cNvPr name="Freeform 3" id="3"/>
            <p:cNvSpPr/>
            <p:nvPr/>
          </p:nvSpPr>
          <p:spPr>
            <a:xfrm flipH="false" flipV="false" rot="0">
              <a:off x="0" y="0"/>
              <a:ext cx="1861376" cy="2278187"/>
            </a:xfrm>
            <a:custGeom>
              <a:avLst/>
              <a:gdLst/>
              <a:ahLst/>
              <a:cxnLst/>
              <a:rect r="r" b="b" t="t" l="l"/>
              <a:pathLst>
                <a:path h="2278187" w="1861376">
                  <a:moveTo>
                    <a:pt x="50661" y="0"/>
                  </a:moveTo>
                  <a:lnTo>
                    <a:pt x="1810714" y="0"/>
                  </a:lnTo>
                  <a:cubicBezTo>
                    <a:pt x="1838694" y="0"/>
                    <a:pt x="1861376" y="22682"/>
                    <a:pt x="1861376" y="50661"/>
                  </a:cubicBezTo>
                  <a:lnTo>
                    <a:pt x="1861376" y="2227525"/>
                  </a:lnTo>
                  <a:cubicBezTo>
                    <a:pt x="1861376" y="2255505"/>
                    <a:pt x="1838694" y="2278187"/>
                    <a:pt x="1810714" y="2278187"/>
                  </a:cubicBezTo>
                  <a:lnTo>
                    <a:pt x="50661" y="2278187"/>
                  </a:lnTo>
                  <a:cubicBezTo>
                    <a:pt x="22682" y="2278187"/>
                    <a:pt x="0" y="2255505"/>
                    <a:pt x="0" y="2227525"/>
                  </a:cubicBezTo>
                  <a:lnTo>
                    <a:pt x="0" y="50661"/>
                  </a:lnTo>
                  <a:cubicBezTo>
                    <a:pt x="0" y="22682"/>
                    <a:pt x="22682" y="0"/>
                    <a:pt x="50661" y="0"/>
                  </a:cubicBezTo>
                  <a:close/>
                </a:path>
              </a:pathLst>
            </a:custGeom>
            <a:solidFill>
              <a:srgbClr val="1C1C1D"/>
            </a:solidFill>
          </p:spPr>
        </p:sp>
        <p:sp>
          <p:nvSpPr>
            <p:cNvPr name="TextBox 4" id="4"/>
            <p:cNvSpPr txBox="true"/>
            <p:nvPr/>
          </p:nvSpPr>
          <p:spPr>
            <a:xfrm>
              <a:off x="0" y="-47625"/>
              <a:ext cx="1861375"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3112813"/>
            <a:ext cx="6032997"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Complex:</a:t>
            </a:r>
          </a:p>
        </p:txBody>
      </p:sp>
      <p:sp>
        <p:nvSpPr>
          <p:cNvPr name="TextBox 6" id="6"/>
          <p:cNvSpPr txBox="true"/>
          <p:nvPr/>
        </p:nvSpPr>
        <p:spPr>
          <a:xfrm rot="0">
            <a:off x="8719802" y="3112813"/>
            <a:ext cx="10689838" cy="1387467"/>
          </a:xfrm>
          <a:prstGeom prst="rect">
            <a:avLst/>
          </a:prstGeom>
        </p:spPr>
        <p:txBody>
          <a:bodyPr anchor="t" rtlCol="false" tIns="0" lIns="0" bIns="0" rIns="0">
            <a:spAutoFit/>
          </a:bodyPr>
          <a:lstStyle/>
          <a:p>
            <a:pPr>
              <a:lnSpc>
                <a:spcPts val="10599"/>
              </a:lnSpc>
            </a:pPr>
            <a:r>
              <a:rPr lang="en-US" sz="9999" spc="-299">
                <a:solidFill>
                  <a:srgbClr val="907CE1"/>
                </a:solidFill>
                <a:latin typeface="Be Vietnam"/>
              </a:rPr>
              <a:t>Reasoning</a:t>
            </a:r>
          </a:p>
        </p:txBody>
      </p:sp>
      <p:sp>
        <p:nvSpPr>
          <p:cNvPr name="TextBox 7" id="7"/>
          <p:cNvSpPr txBox="true"/>
          <p:nvPr/>
        </p:nvSpPr>
        <p:spPr>
          <a:xfrm rot="0">
            <a:off x="1028700" y="5032574"/>
            <a:ext cx="6032997" cy="2980690"/>
          </a:xfrm>
          <a:prstGeom prst="rect">
            <a:avLst/>
          </a:prstGeom>
        </p:spPr>
        <p:txBody>
          <a:bodyPr anchor="t" rtlCol="false" tIns="0" lIns="0" bIns="0" rIns="0">
            <a:spAutoFit/>
          </a:bodyPr>
          <a:lstStyle/>
          <a:p>
            <a:pPr>
              <a:lnSpc>
                <a:spcPts val="4759"/>
              </a:lnSpc>
            </a:pPr>
            <a:r>
              <a:rPr lang="en-US" sz="3399">
                <a:solidFill>
                  <a:srgbClr val="F9FAF4"/>
                </a:solidFill>
                <a:latin typeface="Canva Sans"/>
              </a:rPr>
              <a:t>Requesting a recommendation from friends of friends; sharing a recommendation with friends of friends</a:t>
            </a:r>
          </a:p>
        </p:txBody>
      </p:sp>
      <p:sp>
        <p:nvSpPr>
          <p:cNvPr name="TextBox 8" id="8"/>
          <p:cNvSpPr txBox="true"/>
          <p:nvPr/>
        </p:nvSpPr>
        <p:spPr>
          <a:xfrm rot="0">
            <a:off x="8719802" y="5032574"/>
            <a:ext cx="8399769" cy="2674327"/>
          </a:xfrm>
          <a:prstGeom prst="rect">
            <a:avLst/>
          </a:prstGeom>
        </p:spPr>
        <p:txBody>
          <a:bodyPr anchor="t" rtlCol="false" tIns="0" lIns="0" bIns="0" rIns="0">
            <a:spAutoFit/>
          </a:bodyPr>
          <a:lstStyle/>
          <a:p>
            <a:pPr>
              <a:lnSpc>
                <a:spcPts val="5371"/>
              </a:lnSpc>
            </a:pPr>
            <a:r>
              <a:rPr lang="en-US" sz="3836">
                <a:solidFill>
                  <a:srgbClr val="000000"/>
                </a:solidFill>
                <a:latin typeface="Canva Sans"/>
              </a:rPr>
              <a:t>Connects adjacent networks, happens in multiple steps, and  requires </a:t>
            </a:r>
            <a:r>
              <a:rPr lang="en-US" sz="3836">
                <a:solidFill>
                  <a:srgbClr val="000000"/>
                </a:solidFill>
                <a:latin typeface="Canva Sans Bold"/>
              </a:rPr>
              <a:t>coordination between at least two users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Values in Design</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05</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3060413"/>
            <a:ext cx="8098640" cy="6197887"/>
            <a:chOff x="0" y="0"/>
            <a:chExt cx="1793547" cy="1372601"/>
          </a:xfrm>
        </p:grpSpPr>
        <p:sp>
          <p:nvSpPr>
            <p:cNvPr name="Freeform 3" id="3"/>
            <p:cNvSpPr/>
            <p:nvPr/>
          </p:nvSpPr>
          <p:spPr>
            <a:xfrm flipH="false" flipV="false" rot="0">
              <a:off x="0" y="0"/>
              <a:ext cx="1793547" cy="1372601"/>
            </a:xfrm>
            <a:custGeom>
              <a:avLst/>
              <a:gdLst/>
              <a:ahLst/>
              <a:cxnLst/>
              <a:rect r="r" b="b" t="t" l="l"/>
              <a:pathLst>
                <a:path h="1372601" w="1793547">
                  <a:moveTo>
                    <a:pt x="52577" y="0"/>
                  </a:moveTo>
                  <a:lnTo>
                    <a:pt x="1740969" y="0"/>
                  </a:lnTo>
                  <a:cubicBezTo>
                    <a:pt x="1754914" y="0"/>
                    <a:pt x="1768287" y="5539"/>
                    <a:pt x="1778147" y="15400"/>
                  </a:cubicBezTo>
                  <a:cubicBezTo>
                    <a:pt x="1788007" y="25260"/>
                    <a:pt x="1793547" y="38633"/>
                    <a:pt x="1793547" y="52577"/>
                  </a:cubicBezTo>
                  <a:lnTo>
                    <a:pt x="1793547" y="1320024"/>
                  </a:lnTo>
                  <a:cubicBezTo>
                    <a:pt x="1793547" y="1333968"/>
                    <a:pt x="1788007" y="1347341"/>
                    <a:pt x="1778147" y="1357201"/>
                  </a:cubicBezTo>
                  <a:cubicBezTo>
                    <a:pt x="1768287" y="1367062"/>
                    <a:pt x="1754914" y="1372601"/>
                    <a:pt x="1740969" y="1372601"/>
                  </a:cubicBezTo>
                  <a:lnTo>
                    <a:pt x="52577" y="1372601"/>
                  </a:lnTo>
                  <a:cubicBezTo>
                    <a:pt x="38633" y="1372601"/>
                    <a:pt x="25260" y="1367062"/>
                    <a:pt x="15400" y="1357201"/>
                  </a:cubicBezTo>
                  <a:cubicBezTo>
                    <a:pt x="5539" y="1347341"/>
                    <a:pt x="0" y="1333968"/>
                    <a:pt x="0" y="1320024"/>
                  </a:cubicBezTo>
                  <a:lnTo>
                    <a:pt x="0" y="52577"/>
                  </a:lnTo>
                  <a:cubicBezTo>
                    <a:pt x="0" y="38633"/>
                    <a:pt x="5539" y="25260"/>
                    <a:pt x="15400" y="15400"/>
                  </a:cubicBezTo>
                  <a:cubicBezTo>
                    <a:pt x="25260" y="5539"/>
                    <a:pt x="38633" y="0"/>
                    <a:pt x="52577" y="0"/>
                  </a:cubicBezTo>
                  <a:close/>
                </a:path>
              </a:pathLst>
            </a:custGeom>
            <a:solidFill>
              <a:srgbClr val="DBDBDB"/>
            </a:solidFill>
          </p:spPr>
        </p:sp>
        <p:sp>
          <p:nvSpPr>
            <p:cNvPr name="TextBox 4" id="4"/>
            <p:cNvSpPr txBox="true"/>
            <p:nvPr/>
          </p:nvSpPr>
          <p:spPr>
            <a:xfrm>
              <a:off x="0" y="-47625"/>
              <a:ext cx="1793547" cy="1420226"/>
            </a:xfrm>
            <a:prstGeom prst="rect">
              <a:avLst/>
            </a:prstGeom>
          </p:spPr>
          <p:txBody>
            <a:bodyPr anchor="ctr" rtlCol="false" tIns="50800" lIns="50800" bIns="50800" rIns="50800"/>
            <a:lstStyle/>
            <a:p>
              <a:pPr>
                <a:lnSpc>
                  <a:spcPts val="2800"/>
                </a:lnSpc>
              </a:pPr>
            </a:p>
            <a:p>
              <a:pPr algn="ctr">
                <a:lnSpc>
                  <a:spcPts val="2800"/>
                </a:lnSpc>
              </a:pPr>
            </a:p>
          </p:txBody>
        </p:sp>
      </p:grpSp>
      <p:grpSp>
        <p:nvGrpSpPr>
          <p:cNvPr name="Group 5" id="5"/>
          <p:cNvGrpSpPr/>
          <p:nvPr/>
        </p:nvGrpSpPr>
        <p:grpSpPr>
          <a:xfrm rot="0">
            <a:off x="9475969" y="3060413"/>
            <a:ext cx="7783331" cy="6197887"/>
            <a:chOff x="0" y="0"/>
            <a:chExt cx="1723718" cy="1372601"/>
          </a:xfrm>
        </p:grpSpPr>
        <p:sp>
          <p:nvSpPr>
            <p:cNvPr name="Freeform 6" id="6"/>
            <p:cNvSpPr/>
            <p:nvPr/>
          </p:nvSpPr>
          <p:spPr>
            <a:xfrm flipH="false" flipV="false" rot="0">
              <a:off x="0" y="0"/>
              <a:ext cx="1723718" cy="1372601"/>
            </a:xfrm>
            <a:custGeom>
              <a:avLst/>
              <a:gdLst/>
              <a:ahLst/>
              <a:cxnLst/>
              <a:rect r="r" b="b" t="t" l="l"/>
              <a:pathLst>
                <a:path h="1372601" w="1723718">
                  <a:moveTo>
                    <a:pt x="54707" y="0"/>
                  </a:moveTo>
                  <a:lnTo>
                    <a:pt x="1669010" y="0"/>
                  </a:lnTo>
                  <a:cubicBezTo>
                    <a:pt x="1699224" y="0"/>
                    <a:pt x="1723718" y="24493"/>
                    <a:pt x="1723718" y="54707"/>
                  </a:cubicBezTo>
                  <a:lnTo>
                    <a:pt x="1723718" y="1317894"/>
                  </a:lnTo>
                  <a:cubicBezTo>
                    <a:pt x="1723718" y="1348108"/>
                    <a:pt x="1699224" y="1372601"/>
                    <a:pt x="1669010" y="1372601"/>
                  </a:cubicBezTo>
                  <a:lnTo>
                    <a:pt x="54707" y="1372601"/>
                  </a:lnTo>
                  <a:cubicBezTo>
                    <a:pt x="24493" y="1372601"/>
                    <a:pt x="0" y="1348108"/>
                    <a:pt x="0" y="1317894"/>
                  </a:cubicBezTo>
                  <a:lnTo>
                    <a:pt x="0" y="54707"/>
                  </a:lnTo>
                  <a:cubicBezTo>
                    <a:pt x="0" y="24493"/>
                    <a:pt x="24493" y="0"/>
                    <a:pt x="54707" y="0"/>
                  </a:cubicBezTo>
                  <a:close/>
                </a:path>
              </a:pathLst>
            </a:custGeom>
            <a:solidFill>
              <a:srgbClr val="907CE1"/>
            </a:solidFill>
          </p:spPr>
        </p:sp>
        <p:sp>
          <p:nvSpPr>
            <p:cNvPr name="TextBox 7" id="7"/>
            <p:cNvSpPr txBox="true"/>
            <p:nvPr/>
          </p:nvSpPr>
          <p:spPr>
            <a:xfrm>
              <a:off x="0" y="-47625"/>
              <a:ext cx="1723718" cy="1420226"/>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7179369" y="1191214"/>
            <a:ext cx="1964631" cy="1050185"/>
          </a:xfrm>
          <a:custGeom>
            <a:avLst/>
            <a:gdLst/>
            <a:ahLst/>
            <a:cxnLst/>
            <a:rect r="r" b="b" t="t" l="l"/>
            <a:pathLst>
              <a:path h="1050185" w="1964631">
                <a:moveTo>
                  <a:pt x="0" y="0"/>
                </a:moveTo>
                <a:lnTo>
                  <a:pt x="1964631" y="0"/>
                </a:lnTo>
                <a:lnTo>
                  <a:pt x="1964631" y="1050185"/>
                </a:lnTo>
                <a:lnTo>
                  <a:pt x="0" y="1050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77347" y="3407926"/>
            <a:ext cx="200404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Direct</a:t>
            </a:r>
          </a:p>
        </p:txBody>
      </p:sp>
      <p:sp>
        <p:nvSpPr>
          <p:cNvPr name="TextBox 10" id="10"/>
          <p:cNvSpPr txBox="true"/>
          <p:nvPr/>
        </p:nvSpPr>
        <p:spPr>
          <a:xfrm rot="0">
            <a:off x="9906675" y="3407926"/>
            <a:ext cx="2558951" cy="887095"/>
          </a:xfrm>
          <a:prstGeom prst="rect">
            <a:avLst/>
          </a:prstGeom>
        </p:spPr>
        <p:txBody>
          <a:bodyPr anchor="t" rtlCol="false" tIns="0" lIns="0" bIns="0" rIns="0">
            <a:spAutoFit/>
          </a:bodyPr>
          <a:lstStyle/>
          <a:p>
            <a:pPr algn="ctr">
              <a:lnSpc>
                <a:spcPts val="7279"/>
              </a:lnSpc>
            </a:pPr>
            <a:r>
              <a:rPr lang="en-US" sz="5199">
                <a:solidFill>
                  <a:srgbClr val="F9FAF4"/>
                </a:solidFill>
                <a:latin typeface="Canva Sans Bold"/>
              </a:rPr>
              <a:t>Indirect</a:t>
            </a:r>
          </a:p>
        </p:txBody>
      </p:sp>
      <p:sp>
        <p:nvSpPr>
          <p:cNvPr name="TextBox 11" id="11"/>
          <p:cNvSpPr txBox="true"/>
          <p:nvPr/>
        </p:nvSpPr>
        <p:spPr>
          <a:xfrm rot="0">
            <a:off x="1477347" y="4390271"/>
            <a:ext cx="7020159" cy="34893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Canva Sans"/>
              </a:rPr>
              <a:t>Immediate app users: p</a:t>
            </a:r>
            <a:r>
              <a:rPr lang="en-US" sz="2499">
                <a:solidFill>
                  <a:srgbClr val="000000"/>
                </a:solidFill>
                <a:latin typeface="Canva Sans"/>
              </a:rPr>
              <a:t>eople who value friend recommendations and are looking for services</a:t>
            </a:r>
          </a:p>
          <a:p>
            <a:pPr marL="539749" indent="-269875" lvl="1">
              <a:lnSpc>
                <a:spcPts val="3499"/>
              </a:lnSpc>
              <a:buFont typeface="Arial"/>
              <a:buChar char="•"/>
            </a:pPr>
            <a:r>
              <a:rPr lang="en-US" sz="2499">
                <a:solidFill>
                  <a:srgbClr val="000000"/>
                </a:solidFill>
                <a:latin typeface="Canva Sans"/>
              </a:rPr>
              <a:t>Service providers (mechanics, gardeners, dentists, nannies, etc.) who are being recommended by those on the app</a:t>
            </a:r>
          </a:p>
          <a:p>
            <a:pPr marL="539749" indent="-269875" lvl="1">
              <a:lnSpc>
                <a:spcPts val="3499"/>
              </a:lnSpc>
              <a:buFont typeface="Arial"/>
              <a:buChar char="•"/>
            </a:pPr>
            <a:r>
              <a:rPr lang="en-US" sz="2499">
                <a:solidFill>
                  <a:srgbClr val="000000"/>
                </a:solidFill>
                <a:latin typeface="Canva Sans"/>
              </a:rPr>
              <a:t>App developers/owners</a:t>
            </a:r>
          </a:p>
          <a:p>
            <a:pPr>
              <a:lnSpc>
                <a:spcPts val="3499"/>
              </a:lnSpc>
            </a:pPr>
          </a:p>
        </p:txBody>
      </p:sp>
      <p:sp>
        <p:nvSpPr>
          <p:cNvPr name="TextBox 12" id="12"/>
          <p:cNvSpPr txBox="true"/>
          <p:nvPr/>
        </p:nvSpPr>
        <p:spPr>
          <a:xfrm rot="0">
            <a:off x="9906675" y="4390271"/>
            <a:ext cx="7020159" cy="34893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9FAF4"/>
                </a:solidFill>
                <a:latin typeface="Canva Sans"/>
              </a:rPr>
              <a:t>Professionals and/or businesses who are not being recommended on the app</a:t>
            </a:r>
          </a:p>
          <a:p>
            <a:pPr marL="539749" indent="-269875" lvl="1">
              <a:lnSpc>
                <a:spcPts val="3499"/>
              </a:lnSpc>
              <a:buFont typeface="Arial"/>
              <a:buChar char="•"/>
            </a:pPr>
            <a:r>
              <a:rPr lang="en-US" sz="2499">
                <a:solidFill>
                  <a:srgbClr val="F9FAF4"/>
                </a:solidFill>
                <a:latin typeface="Canva Sans"/>
              </a:rPr>
              <a:t>Other review systems (Yelp, Google, Rex)</a:t>
            </a:r>
          </a:p>
          <a:p>
            <a:pPr marL="539749" indent="-269875" lvl="1">
              <a:lnSpc>
                <a:spcPts val="3499"/>
              </a:lnSpc>
              <a:buFont typeface="Arial"/>
              <a:buChar char="•"/>
            </a:pPr>
            <a:r>
              <a:rPr lang="en-US" sz="2499">
                <a:solidFill>
                  <a:srgbClr val="F9FAF4"/>
                </a:solidFill>
                <a:latin typeface="Canva Sans"/>
              </a:rPr>
              <a:t>People who are in the network of app users but not app users themselves</a:t>
            </a:r>
          </a:p>
          <a:p>
            <a:pPr marL="539749" indent="-269875" lvl="1">
              <a:lnSpc>
                <a:spcPts val="3499"/>
              </a:lnSpc>
              <a:buFont typeface="Arial"/>
              <a:buChar char="•"/>
            </a:pPr>
            <a:r>
              <a:rPr lang="en-US" sz="2499">
                <a:solidFill>
                  <a:srgbClr val="F9FAF4"/>
                </a:solidFill>
                <a:latin typeface="Canva Sans"/>
              </a:rPr>
              <a:t>Government regulators dealing with data privacy</a:t>
            </a:r>
          </a:p>
          <a:p>
            <a:pPr>
              <a:lnSpc>
                <a:spcPts val="3499"/>
              </a:lnSpc>
            </a:pPr>
          </a:p>
        </p:txBody>
      </p:sp>
      <p:sp>
        <p:nvSpPr>
          <p:cNvPr name="TextBox 13" id="13"/>
          <p:cNvSpPr txBox="true"/>
          <p:nvPr/>
        </p:nvSpPr>
        <p:spPr>
          <a:xfrm rot="0">
            <a:off x="1435850" y="2119544"/>
            <a:ext cx="3625050" cy="335379"/>
          </a:xfrm>
          <a:prstGeom prst="rect">
            <a:avLst/>
          </a:prstGeom>
        </p:spPr>
        <p:txBody>
          <a:bodyPr anchor="t" rtlCol="false" tIns="0" lIns="0" bIns="0" rIns="0">
            <a:spAutoFit/>
          </a:bodyPr>
          <a:lstStyle/>
          <a:p>
            <a:pPr>
              <a:lnSpc>
                <a:spcPts val="2789"/>
              </a:lnSpc>
            </a:pPr>
            <a:r>
              <a:rPr lang="en-US" sz="1992" spc="-19">
                <a:solidFill>
                  <a:srgbClr val="F9FAF4"/>
                </a:solidFill>
                <a:latin typeface="Be Vietnam Bold Italics"/>
              </a:rPr>
              <a:t>Travel map with friends</a:t>
            </a:r>
          </a:p>
        </p:txBody>
      </p:sp>
      <p:grpSp>
        <p:nvGrpSpPr>
          <p:cNvPr name="Group 14" id="14"/>
          <p:cNvGrpSpPr/>
          <p:nvPr/>
        </p:nvGrpSpPr>
        <p:grpSpPr>
          <a:xfrm rot="0">
            <a:off x="1028700" y="1076943"/>
            <a:ext cx="5522510" cy="1638135"/>
            <a:chOff x="0" y="0"/>
            <a:chExt cx="1473415" cy="437057"/>
          </a:xfrm>
        </p:grpSpPr>
        <p:sp>
          <p:nvSpPr>
            <p:cNvPr name="Freeform 15" id="15"/>
            <p:cNvSpPr/>
            <p:nvPr/>
          </p:nvSpPr>
          <p:spPr>
            <a:xfrm flipH="false" flipV="false" rot="0">
              <a:off x="0" y="0"/>
              <a:ext cx="1473415" cy="437057"/>
            </a:xfrm>
            <a:custGeom>
              <a:avLst/>
              <a:gdLst/>
              <a:ahLst/>
              <a:cxnLst/>
              <a:rect r="r" b="b" t="t" l="l"/>
              <a:pathLst>
                <a:path h="437057" w="1473415">
                  <a:moveTo>
                    <a:pt x="77104" y="0"/>
                  </a:moveTo>
                  <a:lnTo>
                    <a:pt x="1396311" y="0"/>
                  </a:lnTo>
                  <a:cubicBezTo>
                    <a:pt x="1416761" y="0"/>
                    <a:pt x="1436372" y="8123"/>
                    <a:pt x="1450832" y="22583"/>
                  </a:cubicBezTo>
                  <a:cubicBezTo>
                    <a:pt x="1465292" y="37043"/>
                    <a:pt x="1473415" y="56654"/>
                    <a:pt x="1473415" y="77104"/>
                  </a:cubicBezTo>
                  <a:lnTo>
                    <a:pt x="1473415" y="359954"/>
                  </a:lnTo>
                  <a:cubicBezTo>
                    <a:pt x="1473415" y="402537"/>
                    <a:pt x="1438895" y="437057"/>
                    <a:pt x="1396311" y="437057"/>
                  </a:cubicBezTo>
                  <a:lnTo>
                    <a:pt x="77104" y="437057"/>
                  </a:lnTo>
                  <a:cubicBezTo>
                    <a:pt x="56654" y="437057"/>
                    <a:pt x="37043" y="428934"/>
                    <a:pt x="22583" y="414474"/>
                  </a:cubicBezTo>
                  <a:cubicBezTo>
                    <a:pt x="8123" y="400014"/>
                    <a:pt x="0" y="380403"/>
                    <a:pt x="0" y="359954"/>
                  </a:cubicBezTo>
                  <a:lnTo>
                    <a:pt x="0" y="77104"/>
                  </a:lnTo>
                  <a:cubicBezTo>
                    <a:pt x="0" y="56654"/>
                    <a:pt x="8123" y="37043"/>
                    <a:pt x="22583" y="22583"/>
                  </a:cubicBezTo>
                  <a:cubicBezTo>
                    <a:pt x="37043" y="8123"/>
                    <a:pt x="56654" y="0"/>
                    <a:pt x="77104" y="0"/>
                  </a:cubicBezTo>
                  <a:close/>
                </a:path>
              </a:pathLst>
            </a:custGeom>
            <a:solidFill>
              <a:srgbClr val="1C1C1D"/>
            </a:solidFill>
          </p:spPr>
        </p:sp>
        <p:sp>
          <p:nvSpPr>
            <p:cNvPr name="TextBox 16" id="16"/>
            <p:cNvSpPr txBox="true"/>
            <p:nvPr/>
          </p:nvSpPr>
          <p:spPr>
            <a:xfrm>
              <a:off x="0" y="-47625"/>
              <a:ext cx="1473415" cy="484682"/>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028700" y="747626"/>
            <a:ext cx="5522510" cy="1226061"/>
            <a:chOff x="0" y="0"/>
            <a:chExt cx="1565244" cy="347502"/>
          </a:xfrm>
        </p:grpSpPr>
        <p:sp>
          <p:nvSpPr>
            <p:cNvPr name="Freeform 18" id="18"/>
            <p:cNvSpPr/>
            <p:nvPr/>
          </p:nvSpPr>
          <p:spPr>
            <a:xfrm flipH="false" flipV="false" rot="0">
              <a:off x="0" y="0"/>
              <a:ext cx="1565244" cy="347502"/>
            </a:xfrm>
            <a:custGeom>
              <a:avLst/>
              <a:gdLst/>
              <a:ahLst/>
              <a:cxnLst/>
              <a:rect r="r" b="b" t="t" l="l"/>
              <a:pathLst>
                <a:path h="347502" w="1565244">
                  <a:moveTo>
                    <a:pt x="77104" y="0"/>
                  </a:moveTo>
                  <a:lnTo>
                    <a:pt x="1488140" y="0"/>
                  </a:lnTo>
                  <a:cubicBezTo>
                    <a:pt x="1530724" y="0"/>
                    <a:pt x="1565244" y="34520"/>
                    <a:pt x="1565244" y="77104"/>
                  </a:cubicBezTo>
                  <a:lnTo>
                    <a:pt x="1565244" y="270399"/>
                  </a:lnTo>
                  <a:cubicBezTo>
                    <a:pt x="1565244" y="312982"/>
                    <a:pt x="1530724" y="347502"/>
                    <a:pt x="1488140" y="347502"/>
                  </a:cubicBezTo>
                  <a:lnTo>
                    <a:pt x="77104" y="347502"/>
                  </a:lnTo>
                  <a:cubicBezTo>
                    <a:pt x="56654" y="347502"/>
                    <a:pt x="37043" y="339379"/>
                    <a:pt x="22583" y="324919"/>
                  </a:cubicBezTo>
                  <a:cubicBezTo>
                    <a:pt x="8123" y="310459"/>
                    <a:pt x="0" y="290848"/>
                    <a:pt x="0" y="270399"/>
                  </a:cubicBezTo>
                  <a:lnTo>
                    <a:pt x="0" y="77104"/>
                  </a:lnTo>
                  <a:cubicBezTo>
                    <a:pt x="0" y="56654"/>
                    <a:pt x="8123" y="37043"/>
                    <a:pt x="22583" y="22583"/>
                  </a:cubicBezTo>
                  <a:cubicBezTo>
                    <a:pt x="37043" y="8123"/>
                    <a:pt x="56654" y="0"/>
                    <a:pt x="77104" y="0"/>
                  </a:cubicBezTo>
                  <a:close/>
                </a:path>
              </a:pathLst>
            </a:custGeom>
            <a:solidFill>
              <a:srgbClr val="907CE1"/>
            </a:solidFill>
          </p:spPr>
        </p:sp>
        <p:sp>
          <p:nvSpPr>
            <p:cNvPr name="TextBox 19" id="19"/>
            <p:cNvSpPr txBox="true"/>
            <p:nvPr/>
          </p:nvSpPr>
          <p:spPr>
            <a:xfrm>
              <a:off x="0" y="-47625"/>
              <a:ext cx="1565244" cy="395127"/>
            </a:xfrm>
            <a:prstGeom prst="rect">
              <a:avLst/>
            </a:prstGeom>
          </p:spPr>
          <p:txBody>
            <a:bodyPr anchor="ctr" rtlCol="false" tIns="50800" lIns="50800" bIns="50800" rIns="50800"/>
            <a:lstStyle/>
            <a:p>
              <a:pPr algn="ctr">
                <a:lnSpc>
                  <a:spcPts val="2800"/>
                </a:lnSpc>
              </a:pPr>
            </a:p>
          </p:txBody>
        </p:sp>
      </p:grpSp>
      <p:sp>
        <p:nvSpPr>
          <p:cNvPr name="TextBox 20" id="20"/>
          <p:cNvSpPr txBox="true"/>
          <p:nvPr/>
        </p:nvSpPr>
        <p:spPr>
          <a:xfrm rot="0">
            <a:off x="1435850" y="2119544"/>
            <a:ext cx="3625050" cy="335379"/>
          </a:xfrm>
          <a:prstGeom prst="rect">
            <a:avLst/>
          </a:prstGeom>
        </p:spPr>
        <p:txBody>
          <a:bodyPr anchor="t" rtlCol="false" tIns="0" lIns="0" bIns="0" rIns="0">
            <a:spAutoFit/>
          </a:bodyPr>
          <a:lstStyle/>
          <a:p>
            <a:pPr>
              <a:lnSpc>
                <a:spcPts val="2789"/>
              </a:lnSpc>
            </a:pPr>
            <a:r>
              <a:rPr lang="en-US" sz="1992" spc="-19">
                <a:solidFill>
                  <a:srgbClr val="F9FAF4"/>
                </a:solidFill>
                <a:latin typeface="Be Vietnam Bold Italics"/>
              </a:rPr>
              <a:t>And Implications</a:t>
            </a:r>
          </a:p>
        </p:txBody>
      </p:sp>
      <p:sp>
        <p:nvSpPr>
          <p:cNvPr name="TextBox 21" id="21"/>
          <p:cNvSpPr txBox="true"/>
          <p:nvPr/>
        </p:nvSpPr>
        <p:spPr>
          <a:xfrm rot="0">
            <a:off x="1502356" y="817778"/>
            <a:ext cx="5282615" cy="898528"/>
          </a:xfrm>
          <a:prstGeom prst="rect">
            <a:avLst/>
          </a:prstGeom>
        </p:spPr>
        <p:txBody>
          <a:bodyPr anchor="t" rtlCol="false" tIns="0" lIns="0" bIns="0" rIns="0">
            <a:spAutoFit/>
          </a:bodyPr>
          <a:lstStyle/>
          <a:p>
            <a:pPr>
              <a:lnSpc>
                <a:spcPts val="7435"/>
              </a:lnSpc>
            </a:pPr>
            <a:r>
              <a:rPr lang="en-US" sz="5311" spc="-53">
                <a:solidFill>
                  <a:srgbClr val="F9FAF4"/>
                </a:solidFill>
                <a:latin typeface="Be Vietnam Ultra-Bold"/>
              </a:rPr>
              <a:t>Stakerholders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11093858" y="1600996"/>
            <a:ext cx="4763" cy="7657301"/>
          </a:xfrm>
          <a:prstGeom prst="line">
            <a:avLst/>
          </a:prstGeom>
          <a:ln cap="flat" w="9525">
            <a:solidFill>
              <a:srgbClr val="1C1C1D"/>
            </a:solidFill>
            <a:prstDash val="solid"/>
            <a:headEnd type="none" len="sm" w="sm"/>
            <a:tailEnd type="none" len="sm" w="sm"/>
          </a:ln>
        </p:spPr>
      </p:sp>
      <p:sp>
        <p:nvSpPr>
          <p:cNvPr name="AutoShape 3" id="3"/>
          <p:cNvSpPr/>
          <p:nvPr/>
        </p:nvSpPr>
        <p:spPr>
          <a:xfrm>
            <a:off x="1028700" y="1009650"/>
            <a:ext cx="16230600" cy="19050"/>
          </a:xfrm>
          <a:prstGeom prst="line">
            <a:avLst/>
          </a:prstGeom>
          <a:ln cap="flat" w="9525">
            <a:solidFill>
              <a:srgbClr val="1C1C1D"/>
            </a:solidFill>
            <a:prstDash val="solid"/>
            <a:headEnd type="none" len="sm" w="sm"/>
            <a:tailEnd type="none" len="sm" w="sm"/>
          </a:ln>
        </p:spPr>
      </p:sp>
      <p:sp>
        <p:nvSpPr>
          <p:cNvPr name="Freeform 4" id="4"/>
          <p:cNvSpPr/>
          <p:nvPr/>
        </p:nvSpPr>
        <p:spPr>
          <a:xfrm flipH="false" flipV="false" rot="0">
            <a:off x="11758607" y="1600993"/>
            <a:ext cx="5119374" cy="7657307"/>
          </a:xfrm>
          <a:custGeom>
            <a:avLst/>
            <a:gdLst/>
            <a:ahLst/>
            <a:cxnLst/>
            <a:rect r="r" b="b" t="t" l="l"/>
            <a:pathLst>
              <a:path h="7657307" w="5119374">
                <a:moveTo>
                  <a:pt x="0" y="0"/>
                </a:moveTo>
                <a:lnTo>
                  <a:pt x="5119374" y="0"/>
                </a:lnTo>
                <a:lnTo>
                  <a:pt x="5119374" y="7657307"/>
                </a:lnTo>
                <a:lnTo>
                  <a:pt x="0" y="7657307"/>
                </a:lnTo>
                <a:lnTo>
                  <a:pt x="0" y="0"/>
                </a:lnTo>
                <a:close/>
              </a:path>
            </a:pathLst>
          </a:custGeom>
          <a:blipFill>
            <a:blip r:embed="rId2"/>
            <a:stretch>
              <a:fillRect l="0" t="0" r="0" b="0"/>
            </a:stretch>
          </a:blipFill>
        </p:spPr>
      </p:sp>
      <p:sp>
        <p:nvSpPr>
          <p:cNvPr name="TextBox 5" id="5"/>
          <p:cNvSpPr txBox="true"/>
          <p:nvPr/>
        </p:nvSpPr>
        <p:spPr>
          <a:xfrm rot="0">
            <a:off x="1028700" y="1312853"/>
            <a:ext cx="7955784" cy="2180590"/>
          </a:xfrm>
          <a:prstGeom prst="rect">
            <a:avLst/>
          </a:prstGeom>
        </p:spPr>
        <p:txBody>
          <a:bodyPr anchor="t" rtlCol="false" tIns="0" lIns="0" bIns="0" rIns="0">
            <a:spAutoFit/>
          </a:bodyPr>
          <a:lstStyle/>
          <a:p>
            <a:pPr>
              <a:lnSpc>
                <a:spcPts val="8480"/>
              </a:lnSpc>
            </a:pPr>
            <a:r>
              <a:rPr lang="en-US" sz="8000" spc="-240">
                <a:solidFill>
                  <a:srgbClr val="1C1C1D"/>
                </a:solidFill>
                <a:latin typeface="Be Vietnam"/>
              </a:rPr>
              <a:t>Ethical Consideration #1</a:t>
            </a:r>
          </a:p>
        </p:txBody>
      </p:sp>
      <p:sp>
        <p:nvSpPr>
          <p:cNvPr name="TextBox 6" id="6"/>
          <p:cNvSpPr txBox="true"/>
          <p:nvPr/>
        </p:nvSpPr>
        <p:spPr>
          <a:xfrm rot="0">
            <a:off x="1028694" y="3639485"/>
            <a:ext cx="9776496" cy="5715000"/>
          </a:xfrm>
          <a:prstGeom prst="rect">
            <a:avLst/>
          </a:prstGeom>
        </p:spPr>
        <p:txBody>
          <a:bodyPr anchor="t" rtlCol="false" tIns="0" lIns="0" bIns="0" rIns="0">
            <a:spAutoFit/>
          </a:bodyPr>
          <a:lstStyle/>
          <a:p>
            <a:pPr>
              <a:lnSpc>
                <a:spcPts val="3750"/>
              </a:lnSpc>
            </a:pPr>
            <a:r>
              <a:rPr lang="en-US" sz="3000" spc="-89">
                <a:solidFill>
                  <a:srgbClr val="000000"/>
                </a:solidFill>
                <a:latin typeface="Be Vietnam"/>
              </a:rPr>
              <a:t>As with other recommendations systems, our app may exacerbate the financial and social success between businesses; those doing well will gain more attention, receive better recommendations, and continue thriving. We have chosen not to include bad reviews or “anti-recommendations” so as not further damage poorly reviewed businesses. As a friends-based program, it is also important to consider community echo chambers—is it ideal for everyone to employ the same therapists? People may grow too reliant on services that others have used and liked, which also makes it difficult for new businesses to enter the market. </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11093858" y="1600996"/>
            <a:ext cx="4763" cy="7657301"/>
          </a:xfrm>
          <a:prstGeom prst="line">
            <a:avLst/>
          </a:prstGeom>
          <a:ln cap="flat" w="9525">
            <a:solidFill>
              <a:srgbClr val="1C1C1D"/>
            </a:solidFill>
            <a:prstDash val="solid"/>
            <a:headEnd type="none" len="sm" w="sm"/>
            <a:tailEnd type="none" len="sm" w="sm"/>
          </a:ln>
        </p:spPr>
      </p:sp>
      <p:sp>
        <p:nvSpPr>
          <p:cNvPr name="AutoShape 3" id="3"/>
          <p:cNvSpPr/>
          <p:nvPr/>
        </p:nvSpPr>
        <p:spPr>
          <a:xfrm>
            <a:off x="1028700" y="1009650"/>
            <a:ext cx="16230600" cy="19050"/>
          </a:xfrm>
          <a:prstGeom prst="line">
            <a:avLst/>
          </a:prstGeom>
          <a:ln cap="flat" w="9525">
            <a:solidFill>
              <a:srgbClr val="1C1C1D"/>
            </a:solidFill>
            <a:prstDash val="solid"/>
            <a:headEnd type="none" len="sm" w="sm"/>
            <a:tailEnd type="none" len="sm" w="sm"/>
          </a:ln>
        </p:spPr>
      </p:sp>
      <p:sp>
        <p:nvSpPr>
          <p:cNvPr name="Freeform 4" id="4"/>
          <p:cNvSpPr/>
          <p:nvPr/>
        </p:nvSpPr>
        <p:spPr>
          <a:xfrm flipH="false" flipV="false" rot="0">
            <a:off x="11760608" y="1600993"/>
            <a:ext cx="5124434" cy="7753491"/>
          </a:xfrm>
          <a:custGeom>
            <a:avLst/>
            <a:gdLst/>
            <a:ahLst/>
            <a:cxnLst/>
            <a:rect r="r" b="b" t="t" l="l"/>
            <a:pathLst>
              <a:path h="7753491" w="5124434">
                <a:moveTo>
                  <a:pt x="0" y="0"/>
                </a:moveTo>
                <a:lnTo>
                  <a:pt x="5124434" y="0"/>
                </a:lnTo>
                <a:lnTo>
                  <a:pt x="5124434" y="7753492"/>
                </a:lnTo>
                <a:lnTo>
                  <a:pt x="0" y="7753492"/>
                </a:lnTo>
                <a:lnTo>
                  <a:pt x="0" y="0"/>
                </a:lnTo>
                <a:close/>
              </a:path>
            </a:pathLst>
          </a:custGeom>
          <a:blipFill>
            <a:blip r:embed="rId2"/>
            <a:stretch>
              <a:fillRect l="0" t="0" r="0" b="0"/>
            </a:stretch>
          </a:blipFill>
        </p:spPr>
      </p:sp>
      <p:sp>
        <p:nvSpPr>
          <p:cNvPr name="TextBox 5" id="5"/>
          <p:cNvSpPr txBox="true"/>
          <p:nvPr/>
        </p:nvSpPr>
        <p:spPr>
          <a:xfrm rot="0">
            <a:off x="1028700" y="1292113"/>
            <a:ext cx="8679474" cy="2180590"/>
          </a:xfrm>
          <a:prstGeom prst="rect">
            <a:avLst/>
          </a:prstGeom>
        </p:spPr>
        <p:txBody>
          <a:bodyPr anchor="t" rtlCol="false" tIns="0" lIns="0" bIns="0" rIns="0">
            <a:spAutoFit/>
          </a:bodyPr>
          <a:lstStyle/>
          <a:p>
            <a:pPr>
              <a:lnSpc>
                <a:spcPts val="8480"/>
              </a:lnSpc>
            </a:pPr>
            <a:r>
              <a:rPr lang="en-US" sz="8000" spc="-240">
                <a:solidFill>
                  <a:srgbClr val="1C1C1D"/>
                </a:solidFill>
                <a:latin typeface="Be Vietnam"/>
              </a:rPr>
              <a:t>Ethical Consideration #2</a:t>
            </a:r>
          </a:p>
        </p:txBody>
      </p:sp>
      <p:sp>
        <p:nvSpPr>
          <p:cNvPr name="TextBox 6" id="6"/>
          <p:cNvSpPr txBox="true"/>
          <p:nvPr/>
        </p:nvSpPr>
        <p:spPr>
          <a:xfrm rot="0">
            <a:off x="1028700" y="3548904"/>
            <a:ext cx="10037810" cy="5857875"/>
          </a:xfrm>
          <a:prstGeom prst="rect">
            <a:avLst/>
          </a:prstGeom>
        </p:spPr>
        <p:txBody>
          <a:bodyPr anchor="t" rtlCol="false" tIns="0" lIns="0" bIns="0" rIns="0">
            <a:spAutoFit/>
          </a:bodyPr>
          <a:lstStyle/>
          <a:p>
            <a:pPr>
              <a:lnSpc>
                <a:spcPts val="4200"/>
              </a:lnSpc>
              <a:spcBef>
                <a:spcPct val="0"/>
              </a:spcBef>
            </a:pPr>
            <a:r>
              <a:rPr lang="en-US" sz="3000" spc="-30">
                <a:solidFill>
                  <a:srgbClr val="1C1C1D"/>
                </a:solidFill>
                <a:latin typeface="Be Vietnam"/>
              </a:rPr>
              <a:t>While people are generally open to sharing details about their gardener or plumber to their friends, they may not want to say who their doctor or therapist is. It may feel especially uncomfortable to share this personal information with friends’ of friends. Additionally, users may mistrust us, the developers, in terms of managing sensitive health info. In order to make people feel more protected, they only have to upload recommendations they want to share. Users are also asked for permission before passing along recs to friends of friends, as demonstrated in our video. </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94011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Storyboards &amp; Video</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07</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6350" y="3203935"/>
            <a:ext cx="5261807" cy="5410599"/>
          </a:xfrm>
          <a:custGeom>
            <a:avLst/>
            <a:gdLst/>
            <a:ahLst/>
            <a:cxnLst/>
            <a:rect r="r" b="b" t="t" l="l"/>
            <a:pathLst>
              <a:path h="5410599" w="5261807">
                <a:moveTo>
                  <a:pt x="0" y="0"/>
                </a:moveTo>
                <a:lnTo>
                  <a:pt x="5261807" y="0"/>
                </a:lnTo>
                <a:lnTo>
                  <a:pt x="5261807" y="5410599"/>
                </a:lnTo>
                <a:lnTo>
                  <a:pt x="0" y="5410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Freeform 2" id="2"/>
          <p:cNvSpPr/>
          <p:nvPr/>
        </p:nvSpPr>
        <p:spPr>
          <a:xfrm flipH="false" flipV="false" rot="0">
            <a:off x="560269" y="1415563"/>
            <a:ext cx="8583731" cy="11665920"/>
          </a:xfrm>
          <a:custGeom>
            <a:avLst/>
            <a:gdLst/>
            <a:ahLst/>
            <a:cxnLst/>
            <a:rect r="r" b="b" t="t" l="l"/>
            <a:pathLst>
              <a:path h="11665920" w="8583731">
                <a:moveTo>
                  <a:pt x="0" y="0"/>
                </a:moveTo>
                <a:lnTo>
                  <a:pt x="8583731" y="0"/>
                </a:lnTo>
                <a:lnTo>
                  <a:pt x="8583731" y="11665919"/>
                </a:lnTo>
                <a:lnTo>
                  <a:pt x="0" y="11665919"/>
                </a:lnTo>
                <a:lnTo>
                  <a:pt x="0" y="0"/>
                </a:lnTo>
                <a:close/>
              </a:path>
            </a:pathLst>
          </a:custGeom>
          <a:blipFill>
            <a:blip r:embed="rId2"/>
            <a:stretch>
              <a:fillRect l="0" t="0" r="0" b="0"/>
            </a:stretch>
          </a:blipFill>
        </p:spPr>
      </p:sp>
      <p:sp>
        <p:nvSpPr>
          <p:cNvPr name="Freeform 3" id="3"/>
          <p:cNvSpPr/>
          <p:nvPr/>
        </p:nvSpPr>
        <p:spPr>
          <a:xfrm flipH="false" flipV="false" rot="0">
            <a:off x="9413813" y="-2812681"/>
            <a:ext cx="8583731" cy="11665920"/>
          </a:xfrm>
          <a:custGeom>
            <a:avLst/>
            <a:gdLst/>
            <a:ahLst/>
            <a:cxnLst/>
            <a:rect r="r" b="b" t="t" l="l"/>
            <a:pathLst>
              <a:path h="11665920" w="8583731">
                <a:moveTo>
                  <a:pt x="0" y="0"/>
                </a:moveTo>
                <a:lnTo>
                  <a:pt x="8583730" y="0"/>
                </a:lnTo>
                <a:lnTo>
                  <a:pt x="8583730" y="11665920"/>
                </a:lnTo>
                <a:lnTo>
                  <a:pt x="0" y="11665920"/>
                </a:lnTo>
                <a:lnTo>
                  <a:pt x="0" y="0"/>
                </a:lnTo>
                <a:close/>
              </a:path>
            </a:pathLst>
          </a:custGeom>
          <a:blipFill>
            <a:blip r:embed="rId2"/>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Freeform 2" id="2"/>
          <p:cNvSpPr/>
          <p:nvPr/>
        </p:nvSpPr>
        <p:spPr>
          <a:xfrm flipH="false" flipV="false" rot="0">
            <a:off x="560269" y="1415563"/>
            <a:ext cx="8583731" cy="11665920"/>
          </a:xfrm>
          <a:custGeom>
            <a:avLst/>
            <a:gdLst/>
            <a:ahLst/>
            <a:cxnLst/>
            <a:rect r="r" b="b" t="t" l="l"/>
            <a:pathLst>
              <a:path h="11665920" w="8583731">
                <a:moveTo>
                  <a:pt x="0" y="0"/>
                </a:moveTo>
                <a:lnTo>
                  <a:pt x="8583731" y="0"/>
                </a:lnTo>
                <a:lnTo>
                  <a:pt x="8583731" y="11665919"/>
                </a:lnTo>
                <a:lnTo>
                  <a:pt x="0" y="11665919"/>
                </a:lnTo>
                <a:lnTo>
                  <a:pt x="0" y="0"/>
                </a:lnTo>
                <a:close/>
              </a:path>
            </a:pathLst>
          </a:custGeom>
          <a:blipFill>
            <a:blip r:embed="rId2"/>
            <a:stretch>
              <a:fillRect l="0" t="0" r="0" b="0"/>
            </a:stretch>
          </a:blipFill>
        </p:spPr>
      </p:sp>
      <p:sp>
        <p:nvSpPr>
          <p:cNvPr name="Freeform 3" id="3"/>
          <p:cNvSpPr/>
          <p:nvPr/>
        </p:nvSpPr>
        <p:spPr>
          <a:xfrm flipH="false" flipV="false" rot="0">
            <a:off x="9413813" y="-2812681"/>
            <a:ext cx="8583731" cy="11665920"/>
          </a:xfrm>
          <a:custGeom>
            <a:avLst/>
            <a:gdLst/>
            <a:ahLst/>
            <a:cxnLst/>
            <a:rect r="r" b="b" t="t" l="l"/>
            <a:pathLst>
              <a:path h="11665920" w="8583731">
                <a:moveTo>
                  <a:pt x="0" y="0"/>
                </a:moveTo>
                <a:lnTo>
                  <a:pt x="8583730" y="0"/>
                </a:lnTo>
                <a:lnTo>
                  <a:pt x="8583730" y="11665920"/>
                </a:lnTo>
                <a:lnTo>
                  <a:pt x="0" y="11665920"/>
                </a:lnTo>
                <a:lnTo>
                  <a:pt x="0" y="0"/>
                </a:lnTo>
                <a:close/>
              </a:path>
            </a:pathLst>
          </a:custGeom>
          <a:blipFill>
            <a:blip r:embed="rId2"/>
            <a:stretch>
              <a:fillRect l="0" t="0" r="0" b="0"/>
            </a:stretch>
          </a:blipFill>
        </p:spPr>
      </p:sp>
      <p:sp>
        <p:nvSpPr>
          <p:cNvPr name="Freeform 4" id="4"/>
          <p:cNvSpPr/>
          <p:nvPr/>
        </p:nvSpPr>
        <p:spPr>
          <a:xfrm flipH="false" flipV="false" rot="0">
            <a:off x="560269" y="1415563"/>
            <a:ext cx="8583731" cy="11345740"/>
          </a:xfrm>
          <a:custGeom>
            <a:avLst/>
            <a:gdLst/>
            <a:ahLst/>
            <a:cxnLst/>
            <a:rect r="r" b="b" t="t" l="l"/>
            <a:pathLst>
              <a:path h="11345740" w="8583731">
                <a:moveTo>
                  <a:pt x="0" y="0"/>
                </a:moveTo>
                <a:lnTo>
                  <a:pt x="8583731" y="0"/>
                </a:lnTo>
                <a:lnTo>
                  <a:pt x="8583731" y="11345740"/>
                </a:lnTo>
                <a:lnTo>
                  <a:pt x="0" y="11345740"/>
                </a:lnTo>
                <a:lnTo>
                  <a:pt x="0" y="0"/>
                </a:lnTo>
                <a:close/>
              </a:path>
            </a:pathLst>
          </a:custGeom>
          <a:blipFill>
            <a:blip r:embed="rId3"/>
            <a:stretch>
              <a:fillRect l="0" t="0" r="0" b="0"/>
            </a:stretch>
          </a:blipFill>
        </p:spPr>
      </p:sp>
      <p:sp>
        <p:nvSpPr>
          <p:cNvPr name="Freeform 5" id="5"/>
          <p:cNvSpPr/>
          <p:nvPr/>
        </p:nvSpPr>
        <p:spPr>
          <a:xfrm flipH="false" flipV="false" rot="0">
            <a:off x="9413813" y="-2492502"/>
            <a:ext cx="8583731" cy="11345740"/>
          </a:xfrm>
          <a:custGeom>
            <a:avLst/>
            <a:gdLst/>
            <a:ahLst/>
            <a:cxnLst/>
            <a:rect r="r" b="b" t="t" l="l"/>
            <a:pathLst>
              <a:path h="11345740" w="8583731">
                <a:moveTo>
                  <a:pt x="0" y="0"/>
                </a:moveTo>
                <a:lnTo>
                  <a:pt x="8583730" y="0"/>
                </a:lnTo>
                <a:lnTo>
                  <a:pt x="8583730" y="11345741"/>
                </a:lnTo>
                <a:lnTo>
                  <a:pt x="0" y="11345741"/>
                </a:lnTo>
                <a:lnTo>
                  <a:pt x="0" y="0"/>
                </a:lnTo>
                <a:close/>
              </a:path>
            </a:pathLst>
          </a:custGeom>
          <a:blipFill>
            <a:blip r:embed="rId3"/>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Freeform 2" id="2"/>
          <p:cNvSpPr/>
          <p:nvPr/>
        </p:nvSpPr>
        <p:spPr>
          <a:xfrm flipH="false" flipV="false" rot="0">
            <a:off x="560269" y="1415563"/>
            <a:ext cx="8583731" cy="11665920"/>
          </a:xfrm>
          <a:custGeom>
            <a:avLst/>
            <a:gdLst/>
            <a:ahLst/>
            <a:cxnLst/>
            <a:rect r="r" b="b" t="t" l="l"/>
            <a:pathLst>
              <a:path h="11665920" w="8583731">
                <a:moveTo>
                  <a:pt x="0" y="0"/>
                </a:moveTo>
                <a:lnTo>
                  <a:pt x="8583731" y="0"/>
                </a:lnTo>
                <a:lnTo>
                  <a:pt x="8583731" y="11665919"/>
                </a:lnTo>
                <a:lnTo>
                  <a:pt x="0" y="11665919"/>
                </a:lnTo>
                <a:lnTo>
                  <a:pt x="0" y="0"/>
                </a:lnTo>
                <a:close/>
              </a:path>
            </a:pathLst>
          </a:custGeom>
          <a:blipFill>
            <a:blip r:embed="rId2"/>
            <a:stretch>
              <a:fillRect l="0" t="0" r="0" b="0"/>
            </a:stretch>
          </a:blipFill>
        </p:spPr>
      </p:sp>
      <p:sp>
        <p:nvSpPr>
          <p:cNvPr name="Freeform 3" id="3"/>
          <p:cNvSpPr/>
          <p:nvPr/>
        </p:nvSpPr>
        <p:spPr>
          <a:xfrm flipH="false" flipV="false" rot="0">
            <a:off x="9413813" y="-2812681"/>
            <a:ext cx="8583731" cy="11665920"/>
          </a:xfrm>
          <a:custGeom>
            <a:avLst/>
            <a:gdLst/>
            <a:ahLst/>
            <a:cxnLst/>
            <a:rect r="r" b="b" t="t" l="l"/>
            <a:pathLst>
              <a:path h="11665920" w="8583731">
                <a:moveTo>
                  <a:pt x="0" y="0"/>
                </a:moveTo>
                <a:lnTo>
                  <a:pt x="8583730" y="0"/>
                </a:lnTo>
                <a:lnTo>
                  <a:pt x="8583730" y="11665920"/>
                </a:lnTo>
                <a:lnTo>
                  <a:pt x="0" y="11665920"/>
                </a:lnTo>
                <a:lnTo>
                  <a:pt x="0" y="0"/>
                </a:lnTo>
                <a:close/>
              </a:path>
            </a:pathLst>
          </a:custGeom>
          <a:blipFill>
            <a:blip r:embed="rId2"/>
            <a:stretch>
              <a:fillRect l="0" t="0" r="0" b="0"/>
            </a:stretch>
          </a:blipFill>
        </p:spPr>
      </p:sp>
      <p:sp>
        <p:nvSpPr>
          <p:cNvPr name="Freeform 4" id="4"/>
          <p:cNvSpPr/>
          <p:nvPr/>
        </p:nvSpPr>
        <p:spPr>
          <a:xfrm flipH="false" flipV="false" rot="0">
            <a:off x="560269" y="1415563"/>
            <a:ext cx="8583731" cy="11345740"/>
          </a:xfrm>
          <a:custGeom>
            <a:avLst/>
            <a:gdLst/>
            <a:ahLst/>
            <a:cxnLst/>
            <a:rect r="r" b="b" t="t" l="l"/>
            <a:pathLst>
              <a:path h="11345740" w="8583731">
                <a:moveTo>
                  <a:pt x="0" y="0"/>
                </a:moveTo>
                <a:lnTo>
                  <a:pt x="8583731" y="0"/>
                </a:lnTo>
                <a:lnTo>
                  <a:pt x="8583731" y="11345740"/>
                </a:lnTo>
                <a:lnTo>
                  <a:pt x="0" y="11345740"/>
                </a:lnTo>
                <a:lnTo>
                  <a:pt x="0" y="0"/>
                </a:lnTo>
                <a:close/>
              </a:path>
            </a:pathLst>
          </a:custGeom>
          <a:blipFill>
            <a:blip r:embed="rId3"/>
            <a:stretch>
              <a:fillRect l="0" t="0" r="0" b="0"/>
            </a:stretch>
          </a:blipFill>
        </p:spPr>
      </p:sp>
      <p:sp>
        <p:nvSpPr>
          <p:cNvPr name="Freeform 5" id="5"/>
          <p:cNvSpPr/>
          <p:nvPr/>
        </p:nvSpPr>
        <p:spPr>
          <a:xfrm flipH="false" flipV="false" rot="0">
            <a:off x="9413813" y="-2492502"/>
            <a:ext cx="8583731" cy="11345740"/>
          </a:xfrm>
          <a:custGeom>
            <a:avLst/>
            <a:gdLst/>
            <a:ahLst/>
            <a:cxnLst/>
            <a:rect r="r" b="b" t="t" l="l"/>
            <a:pathLst>
              <a:path h="11345740" w="8583731">
                <a:moveTo>
                  <a:pt x="0" y="0"/>
                </a:moveTo>
                <a:lnTo>
                  <a:pt x="8583730" y="0"/>
                </a:lnTo>
                <a:lnTo>
                  <a:pt x="8583730" y="11345741"/>
                </a:lnTo>
                <a:lnTo>
                  <a:pt x="0" y="11345741"/>
                </a:lnTo>
                <a:lnTo>
                  <a:pt x="0" y="0"/>
                </a:lnTo>
                <a:close/>
              </a:path>
            </a:pathLst>
          </a:custGeom>
          <a:blipFill>
            <a:blip r:embed="rId3"/>
            <a:stretch>
              <a:fillRect l="0" t="0" r="0" b="0"/>
            </a:stretch>
          </a:blipFill>
        </p:spPr>
      </p:sp>
      <p:sp>
        <p:nvSpPr>
          <p:cNvPr name="Freeform 6" id="6"/>
          <p:cNvSpPr/>
          <p:nvPr/>
        </p:nvSpPr>
        <p:spPr>
          <a:xfrm flipH="false" flipV="false" rot="0">
            <a:off x="560269" y="1415563"/>
            <a:ext cx="8579699" cy="11345740"/>
          </a:xfrm>
          <a:custGeom>
            <a:avLst/>
            <a:gdLst/>
            <a:ahLst/>
            <a:cxnLst/>
            <a:rect r="r" b="b" t="t" l="l"/>
            <a:pathLst>
              <a:path h="11345740" w="8579699">
                <a:moveTo>
                  <a:pt x="0" y="0"/>
                </a:moveTo>
                <a:lnTo>
                  <a:pt x="8579699" y="0"/>
                </a:lnTo>
                <a:lnTo>
                  <a:pt x="8579699" y="11345740"/>
                </a:lnTo>
                <a:lnTo>
                  <a:pt x="0" y="11345740"/>
                </a:lnTo>
                <a:lnTo>
                  <a:pt x="0" y="0"/>
                </a:lnTo>
                <a:close/>
              </a:path>
            </a:pathLst>
          </a:custGeom>
          <a:blipFill>
            <a:blip r:embed="rId4"/>
            <a:stretch>
              <a:fillRect l="0" t="0" r="0" b="0"/>
            </a:stretch>
          </a:blipFill>
        </p:spPr>
      </p:sp>
      <p:sp>
        <p:nvSpPr>
          <p:cNvPr name="Freeform 7" id="7"/>
          <p:cNvSpPr/>
          <p:nvPr/>
        </p:nvSpPr>
        <p:spPr>
          <a:xfrm flipH="false" flipV="false" rot="0">
            <a:off x="9417845" y="-2492502"/>
            <a:ext cx="8579699" cy="11345740"/>
          </a:xfrm>
          <a:custGeom>
            <a:avLst/>
            <a:gdLst/>
            <a:ahLst/>
            <a:cxnLst/>
            <a:rect r="r" b="b" t="t" l="l"/>
            <a:pathLst>
              <a:path h="11345740" w="8579699">
                <a:moveTo>
                  <a:pt x="0" y="0"/>
                </a:moveTo>
                <a:lnTo>
                  <a:pt x="8579698" y="0"/>
                </a:lnTo>
                <a:lnTo>
                  <a:pt x="8579698" y="11345741"/>
                </a:lnTo>
                <a:lnTo>
                  <a:pt x="0" y="11345741"/>
                </a:lnTo>
                <a:lnTo>
                  <a:pt x="0" y="0"/>
                </a:lnTo>
                <a:close/>
              </a:path>
            </a:pathLst>
          </a:custGeom>
          <a:blipFill>
            <a:blip r:embed="rId4"/>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Freeform 2" id="2"/>
          <p:cNvSpPr/>
          <p:nvPr/>
        </p:nvSpPr>
        <p:spPr>
          <a:xfrm flipH="false" flipV="false" rot="0">
            <a:off x="3158038" y="3028768"/>
            <a:ext cx="11971923" cy="4229463"/>
          </a:xfrm>
          <a:custGeom>
            <a:avLst/>
            <a:gdLst/>
            <a:ahLst/>
            <a:cxnLst/>
            <a:rect r="r" b="b" t="t" l="l"/>
            <a:pathLst>
              <a:path h="4229463" w="11971923">
                <a:moveTo>
                  <a:pt x="0" y="0"/>
                </a:moveTo>
                <a:lnTo>
                  <a:pt x="11971924" y="0"/>
                </a:lnTo>
                <a:lnTo>
                  <a:pt x="11971924" y="4229464"/>
                </a:lnTo>
                <a:lnTo>
                  <a:pt x="0" y="4229464"/>
                </a:lnTo>
                <a:lnTo>
                  <a:pt x="0" y="0"/>
                </a:lnTo>
                <a:close/>
              </a:path>
            </a:pathLst>
          </a:custGeom>
          <a:blipFill>
            <a:blip r:embed="rId2"/>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2051090" y="8324528"/>
            <a:ext cx="14185820" cy="545564"/>
          </a:xfrm>
          <a:prstGeom prst="rect">
            <a:avLst/>
          </a:prstGeom>
        </p:spPr>
        <p:txBody>
          <a:bodyPr anchor="t" rtlCol="false" tIns="0" lIns="0" bIns="0" rIns="0">
            <a:spAutoFit/>
          </a:bodyPr>
          <a:lstStyle/>
          <a:p>
            <a:pPr algn="ctr">
              <a:lnSpc>
                <a:spcPts val="4132"/>
              </a:lnSpc>
            </a:pPr>
            <a:r>
              <a:rPr lang="en-US" sz="3898" spc="-116" u="sng">
                <a:solidFill>
                  <a:srgbClr val="F9FAF4"/>
                </a:solidFill>
                <a:latin typeface="Be Vietnam"/>
                <a:hlinkClick r:id="rId2" tooltip="https://youtu.be/lRh_K2XxQLI"/>
              </a:rPr>
              <a:t>Link to video: https://youtu.be/lRh_K2XxQLI</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Appendix</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08</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1556"/>
            <a:ext cx="6207806" cy="1973502"/>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68592" y="0"/>
                  </a:moveTo>
                  <a:lnTo>
                    <a:pt x="1306206" y="0"/>
                  </a:lnTo>
                  <a:cubicBezTo>
                    <a:pt x="1324397" y="0"/>
                    <a:pt x="1341844" y="7227"/>
                    <a:pt x="1354707" y="20090"/>
                  </a:cubicBezTo>
                  <a:cubicBezTo>
                    <a:pt x="1367571" y="32954"/>
                    <a:pt x="1374798" y="50400"/>
                    <a:pt x="1374798" y="68592"/>
                  </a:cubicBezTo>
                  <a:lnTo>
                    <a:pt x="1374798" y="368465"/>
                  </a:lnTo>
                  <a:cubicBezTo>
                    <a:pt x="1374798" y="406348"/>
                    <a:pt x="1344088" y="437057"/>
                    <a:pt x="1306206" y="437057"/>
                  </a:cubicBezTo>
                  <a:lnTo>
                    <a:pt x="68592" y="437057"/>
                  </a:lnTo>
                  <a:cubicBezTo>
                    <a:pt x="50400" y="437057"/>
                    <a:pt x="32954" y="429831"/>
                    <a:pt x="20090" y="416967"/>
                  </a:cubicBezTo>
                  <a:cubicBezTo>
                    <a:pt x="7227" y="404104"/>
                    <a:pt x="0" y="386657"/>
                    <a:pt x="0" y="368465"/>
                  </a:cubicBezTo>
                  <a:lnTo>
                    <a:pt x="0" y="68592"/>
                  </a:lnTo>
                  <a:cubicBezTo>
                    <a:pt x="0" y="50400"/>
                    <a:pt x="7227" y="32954"/>
                    <a:pt x="20090" y="20090"/>
                  </a:cubicBezTo>
                  <a:cubicBezTo>
                    <a:pt x="32954" y="7227"/>
                    <a:pt x="50400" y="0"/>
                    <a:pt x="68592"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5786"/>
            <a:ext cx="6207806" cy="1455126"/>
            <a:chOff x="0" y="0"/>
            <a:chExt cx="1374798" cy="322256"/>
          </a:xfrm>
        </p:grpSpPr>
        <p:sp>
          <p:nvSpPr>
            <p:cNvPr name="Freeform 6" id="6"/>
            <p:cNvSpPr/>
            <p:nvPr/>
          </p:nvSpPr>
          <p:spPr>
            <a:xfrm flipH="false" flipV="false" rot="0">
              <a:off x="0" y="0"/>
              <a:ext cx="1374798" cy="322256"/>
            </a:xfrm>
            <a:custGeom>
              <a:avLst/>
              <a:gdLst/>
              <a:ahLst/>
              <a:cxnLst/>
              <a:rect r="r" b="b" t="t" l="l"/>
              <a:pathLst>
                <a:path h="322256" w="1374798">
                  <a:moveTo>
                    <a:pt x="68592" y="0"/>
                  </a:moveTo>
                  <a:lnTo>
                    <a:pt x="1306206" y="0"/>
                  </a:lnTo>
                  <a:cubicBezTo>
                    <a:pt x="1324397" y="0"/>
                    <a:pt x="1341844" y="7227"/>
                    <a:pt x="1354707" y="20090"/>
                  </a:cubicBezTo>
                  <a:cubicBezTo>
                    <a:pt x="1367571" y="32954"/>
                    <a:pt x="1374798" y="50400"/>
                    <a:pt x="1374798" y="68592"/>
                  </a:cubicBezTo>
                  <a:lnTo>
                    <a:pt x="1374798" y="253664"/>
                  </a:lnTo>
                  <a:cubicBezTo>
                    <a:pt x="1374798" y="291546"/>
                    <a:pt x="1344088" y="322256"/>
                    <a:pt x="1306206" y="322256"/>
                  </a:cubicBezTo>
                  <a:lnTo>
                    <a:pt x="68592" y="322256"/>
                  </a:lnTo>
                  <a:cubicBezTo>
                    <a:pt x="50400" y="322256"/>
                    <a:pt x="32954" y="315029"/>
                    <a:pt x="20090" y="302166"/>
                  </a:cubicBezTo>
                  <a:cubicBezTo>
                    <a:pt x="7227" y="289302"/>
                    <a:pt x="0" y="271856"/>
                    <a:pt x="0" y="253664"/>
                  </a:cubicBezTo>
                  <a:lnTo>
                    <a:pt x="0" y="68592"/>
                  </a:lnTo>
                  <a:cubicBezTo>
                    <a:pt x="0" y="50400"/>
                    <a:pt x="7227" y="32954"/>
                    <a:pt x="20090" y="20090"/>
                  </a:cubicBezTo>
                  <a:cubicBezTo>
                    <a:pt x="32954" y="7227"/>
                    <a:pt x="50400" y="0"/>
                    <a:pt x="68592" y="0"/>
                  </a:cubicBezTo>
                  <a:close/>
                </a:path>
              </a:pathLst>
            </a:custGeom>
            <a:solidFill>
              <a:srgbClr val="DBDBDB"/>
            </a:solidFill>
          </p:spPr>
        </p:sp>
        <p:sp>
          <p:nvSpPr>
            <p:cNvPr name="TextBox 7" id="7"/>
            <p:cNvSpPr txBox="true"/>
            <p:nvPr/>
          </p:nvSpPr>
          <p:spPr>
            <a:xfrm>
              <a:off x="0" y="-47625"/>
              <a:ext cx="1374798" cy="369881"/>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519203" y="1341374"/>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THE NAME</a:t>
            </a:r>
          </a:p>
        </p:txBody>
      </p:sp>
      <p:sp>
        <p:nvSpPr>
          <p:cNvPr name="TextBox 9" id="9"/>
          <p:cNvSpPr txBox="true"/>
          <p:nvPr/>
        </p:nvSpPr>
        <p:spPr>
          <a:xfrm rot="0">
            <a:off x="1519203" y="2146136"/>
            <a:ext cx="4752810"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GRAPEVINE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1028704" y="9263062"/>
            <a:ext cx="6385243" cy="4762"/>
          </a:xfrm>
          <a:prstGeom prst="line">
            <a:avLst/>
          </a:prstGeom>
          <a:ln cap="flat" w="9525">
            <a:solidFill>
              <a:srgbClr val="1C1C1D"/>
            </a:solidFill>
            <a:prstDash val="solid"/>
            <a:headEnd type="none" len="sm" w="sm"/>
            <a:tailEnd type="none" len="sm" w="sm"/>
          </a:ln>
        </p:spPr>
      </p:sp>
      <p:sp>
        <p:nvSpPr>
          <p:cNvPr name="TextBox 3" id="3"/>
          <p:cNvSpPr txBox="true"/>
          <p:nvPr/>
        </p:nvSpPr>
        <p:spPr>
          <a:xfrm rot="0">
            <a:off x="1028700" y="4552953"/>
            <a:ext cx="6207806" cy="3564255"/>
          </a:xfrm>
          <a:prstGeom prst="rect">
            <a:avLst/>
          </a:prstGeom>
        </p:spPr>
        <p:txBody>
          <a:bodyPr anchor="t" rtlCol="false" tIns="0" lIns="0" bIns="0" rIns="0">
            <a:spAutoFit/>
          </a:bodyPr>
          <a:lstStyle/>
          <a:p>
            <a:pPr>
              <a:lnSpc>
                <a:spcPts val="7124"/>
              </a:lnSpc>
            </a:pPr>
            <a:r>
              <a:rPr lang="en-US" sz="5699" spc="-170">
                <a:solidFill>
                  <a:srgbClr val="1C1C1D"/>
                </a:solidFill>
                <a:latin typeface="Be Vietnam"/>
              </a:rPr>
              <a:t>Most people </a:t>
            </a:r>
          </a:p>
          <a:p>
            <a:pPr>
              <a:lnSpc>
                <a:spcPts val="7124"/>
              </a:lnSpc>
            </a:pPr>
            <a:r>
              <a:rPr lang="en-US" sz="5699" spc="-170">
                <a:solidFill>
                  <a:srgbClr val="1C1C1D"/>
                </a:solidFill>
                <a:latin typeface="Be Vietnam"/>
              </a:rPr>
              <a:t>know the phrase</a:t>
            </a:r>
            <a:r>
              <a:rPr lang="en-US" sz="5699" spc="-170">
                <a:solidFill>
                  <a:srgbClr val="000000"/>
                </a:solidFill>
                <a:latin typeface="Be Vietnam"/>
              </a:rPr>
              <a:t> </a:t>
            </a:r>
            <a:r>
              <a:rPr lang="en-US" sz="5699" spc="-170">
                <a:solidFill>
                  <a:srgbClr val="907CE1"/>
                </a:solidFill>
                <a:latin typeface="Be Vietnam"/>
              </a:rPr>
              <a:t>“through the grapevine”</a:t>
            </a:r>
          </a:p>
        </p:txBody>
      </p:sp>
      <p:sp>
        <p:nvSpPr>
          <p:cNvPr name="Freeform 4" id="4"/>
          <p:cNvSpPr/>
          <p:nvPr/>
        </p:nvSpPr>
        <p:spPr>
          <a:xfrm flipH="true" flipV="false" rot="0">
            <a:off x="5536249" y="6595846"/>
            <a:ext cx="1471529" cy="1513140"/>
          </a:xfrm>
          <a:custGeom>
            <a:avLst/>
            <a:gdLst/>
            <a:ahLst/>
            <a:cxnLst/>
            <a:rect r="r" b="b" t="t" l="l"/>
            <a:pathLst>
              <a:path h="1513140" w="1471529">
                <a:moveTo>
                  <a:pt x="1471529" y="0"/>
                </a:moveTo>
                <a:lnTo>
                  <a:pt x="0" y="0"/>
                </a:lnTo>
                <a:lnTo>
                  <a:pt x="0" y="1513140"/>
                </a:lnTo>
                <a:lnTo>
                  <a:pt x="1471529" y="1513140"/>
                </a:lnTo>
                <a:lnTo>
                  <a:pt x="147152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8700" y="1021556"/>
            <a:ext cx="6207806" cy="1973502"/>
            <a:chOff x="0" y="0"/>
            <a:chExt cx="1374798" cy="437057"/>
          </a:xfrm>
        </p:grpSpPr>
        <p:sp>
          <p:nvSpPr>
            <p:cNvPr name="Freeform 6" id="6"/>
            <p:cNvSpPr/>
            <p:nvPr/>
          </p:nvSpPr>
          <p:spPr>
            <a:xfrm flipH="false" flipV="false" rot="0">
              <a:off x="0" y="0"/>
              <a:ext cx="1374798" cy="437057"/>
            </a:xfrm>
            <a:custGeom>
              <a:avLst/>
              <a:gdLst/>
              <a:ahLst/>
              <a:cxnLst/>
              <a:rect r="r" b="b" t="t" l="l"/>
              <a:pathLst>
                <a:path h="437057" w="1374798">
                  <a:moveTo>
                    <a:pt x="68592" y="0"/>
                  </a:moveTo>
                  <a:lnTo>
                    <a:pt x="1306206" y="0"/>
                  </a:lnTo>
                  <a:cubicBezTo>
                    <a:pt x="1324397" y="0"/>
                    <a:pt x="1341844" y="7227"/>
                    <a:pt x="1354707" y="20090"/>
                  </a:cubicBezTo>
                  <a:cubicBezTo>
                    <a:pt x="1367571" y="32954"/>
                    <a:pt x="1374798" y="50400"/>
                    <a:pt x="1374798" y="68592"/>
                  </a:cubicBezTo>
                  <a:lnTo>
                    <a:pt x="1374798" y="368465"/>
                  </a:lnTo>
                  <a:cubicBezTo>
                    <a:pt x="1374798" y="406348"/>
                    <a:pt x="1344088" y="437057"/>
                    <a:pt x="1306206" y="437057"/>
                  </a:cubicBezTo>
                  <a:lnTo>
                    <a:pt x="68592" y="437057"/>
                  </a:lnTo>
                  <a:cubicBezTo>
                    <a:pt x="50400" y="437057"/>
                    <a:pt x="32954" y="429831"/>
                    <a:pt x="20090" y="416967"/>
                  </a:cubicBezTo>
                  <a:cubicBezTo>
                    <a:pt x="7227" y="404104"/>
                    <a:pt x="0" y="386657"/>
                    <a:pt x="0" y="368465"/>
                  </a:cubicBezTo>
                  <a:lnTo>
                    <a:pt x="0" y="68592"/>
                  </a:lnTo>
                  <a:cubicBezTo>
                    <a:pt x="0" y="50400"/>
                    <a:pt x="7227" y="32954"/>
                    <a:pt x="20090" y="20090"/>
                  </a:cubicBezTo>
                  <a:cubicBezTo>
                    <a:pt x="32954" y="7227"/>
                    <a:pt x="50400" y="0"/>
                    <a:pt x="68592" y="0"/>
                  </a:cubicBezTo>
                  <a:close/>
                </a:path>
              </a:pathLst>
            </a:custGeom>
            <a:solidFill>
              <a:srgbClr val="1C1C1D"/>
            </a:solidFill>
          </p:spPr>
        </p:sp>
        <p:sp>
          <p:nvSpPr>
            <p:cNvPr name="TextBox 7" id="7"/>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1975786"/>
            <a:ext cx="6207806" cy="1455126"/>
            <a:chOff x="0" y="0"/>
            <a:chExt cx="1374798" cy="322256"/>
          </a:xfrm>
        </p:grpSpPr>
        <p:sp>
          <p:nvSpPr>
            <p:cNvPr name="Freeform 9" id="9"/>
            <p:cNvSpPr/>
            <p:nvPr/>
          </p:nvSpPr>
          <p:spPr>
            <a:xfrm flipH="false" flipV="false" rot="0">
              <a:off x="0" y="0"/>
              <a:ext cx="1374798" cy="322256"/>
            </a:xfrm>
            <a:custGeom>
              <a:avLst/>
              <a:gdLst/>
              <a:ahLst/>
              <a:cxnLst/>
              <a:rect r="r" b="b" t="t" l="l"/>
              <a:pathLst>
                <a:path h="322256" w="1374798">
                  <a:moveTo>
                    <a:pt x="68592" y="0"/>
                  </a:moveTo>
                  <a:lnTo>
                    <a:pt x="1306206" y="0"/>
                  </a:lnTo>
                  <a:cubicBezTo>
                    <a:pt x="1324397" y="0"/>
                    <a:pt x="1341844" y="7227"/>
                    <a:pt x="1354707" y="20090"/>
                  </a:cubicBezTo>
                  <a:cubicBezTo>
                    <a:pt x="1367571" y="32954"/>
                    <a:pt x="1374798" y="50400"/>
                    <a:pt x="1374798" y="68592"/>
                  </a:cubicBezTo>
                  <a:lnTo>
                    <a:pt x="1374798" y="253664"/>
                  </a:lnTo>
                  <a:cubicBezTo>
                    <a:pt x="1374798" y="291546"/>
                    <a:pt x="1344088" y="322256"/>
                    <a:pt x="1306206" y="322256"/>
                  </a:cubicBezTo>
                  <a:lnTo>
                    <a:pt x="68592" y="322256"/>
                  </a:lnTo>
                  <a:cubicBezTo>
                    <a:pt x="50400" y="322256"/>
                    <a:pt x="32954" y="315029"/>
                    <a:pt x="20090" y="302166"/>
                  </a:cubicBezTo>
                  <a:cubicBezTo>
                    <a:pt x="7227" y="289302"/>
                    <a:pt x="0" y="271856"/>
                    <a:pt x="0" y="253664"/>
                  </a:cubicBezTo>
                  <a:lnTo>
                    <a:pt x="0" y="68592"/>
                  </a:lnTo>
                  <a:cubicBezTo>
                    <a:pt x="0" y="50400"/>
                    <a:pt x="7227" y="32954"/>
                    <a:pt x="20090" y="20090"/>
                  </a:cubicBezTo>
                  <a:cubicBezTo>
                    <a:pt x="32954" y="7227"/>
                    <a:pt x="50400" y="0"/>
                    <a:pt x="68592" y="0"/>
                  </a:cubicBezTo>
                  <a:close/>
                </a:path>
              </a:pathLst>
            </a:custGeom>
            <a:solidFill>
              <a:srgbClr val="DBDBDB"/>
            </a:solidFill>
          </p:spPr>
        </p:sp>
        <p:sp>
          <p:nvSpPr>
            <p:cNvPr name="TextBox 10" id="10"/>
            <p:cNvSpPr txBox="true"/>
            <p:nvPr/>
          </p:nvSpPr>
          <p:spPr>
            <a:xfrm>
              <a:off x="0" y="-47625"/>
              <a:ext cx="1374798" cy="369881"/>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1519203" y="1341374"/>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THE NAME</a:t>
            </a:r>
          </a:p>
        </p:txBody>
      </p:sp>
      <p:sp>
        <p:nvSpPr>
          <p:cNvPr name="TextBox 12" id="12"/>
          <p:cNvSpPr txBox="true"/>
          <p:nvPr/>
        </p:nvSpPr>
        <p:spPr>
          <a:xfrm rot="0">
            <a:off x="1519203" y="2146136"/>
            <a:ext cx="4752810"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GRAPEVINE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1028704" y="9263062"/>
            <a:ext cx="6385243" cy="4762"/>
          </a:xfrm>
          <a:prstGeom prst="line">
            <a:avLst/>
          </a:prstGeom>
          <a:ln cap="flat" w="9525">
            <a:solidFill>
              <a:srgbClr val="1C1C1D"/>
            </a:solidFill>
            <a:prstDash val="solid"/>
            <a:headEnd type="none" len="sm" w="sm"/>
            <a:tailEnd type="none" len="sm" w="sm"/>
          </a:ln>
        </p:spPr>
      </p:sp>
      <p:grpSp>
        <p:nvGrpSpPr>
          <p:cNvPr name="Group 3" id="3"/>
          <p:cNvGrpSpPr/>
          <p:nvPr/>
        </p:nvGrpSpPr>
        <p:grpSpPr>
          <a:xfrm rot="0">
            <a:off x="8357352" y="1031081"/>
            <a:ext cx="4250562" cy="3947005"/>
            <a:chOff x="0" y="0"/>
            <a:chExt cx="941341" cy="874114"/>
          </a:xfrm>
        </p:grpSpPr>
        <p:sp>
          <p:nvSpPr>
            <p:cNvPr name="Freeform 4" id="4"/>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5" id="5"/>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3008744" y="1023938"/>
            <a:ext cx="4250562" cy="3954149"/>
            <a:chOff x="0" y="0"/>
            <a:chExt cx="941341" cy="875696"/>
          </a:xfrm>
        </p:grpSpPr>
        <p:sp>
          <p:nvSpPr>
            <p:cNvPr name="Freeform 7" id="7"/>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8" id="8"/>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8847855" y="1327054"/>
            <a:ext cx="3269555" cy="3181984"/>
          </a:xfrm>
          <a:prstGeom prst="rect">
            <a:avLst/>
          </a:prstGeom>
        </p:spPr>
        <p:txBody>
          <a:bodyPr anchor="t" rtlCol="false" tIns="0" lIns="0" bIns="0" rIns="0">
            <a:spAutoFit/>
          </a:bodyPr>
          <a:lstStyle/>
          <a:p>
            <a:pPr>
              <a:lnSpc>
                <a:spcPts val="3640"/>
              </a:lnSpc>
            </a:pPr>
            <a:r>
              <a:rPr lang="en-US" sz="2600" spc="-26">
                <a:solidFill>
                  <a:srgbClr val="F9FAF4"/>
                </a:solidFill>
                <a:latin typeface="Be Vietnam"/>
              </a:rPr>
              <a:t>People often say they hear things </a:t>
            </a:r>
            <a:r>
              <a:rPr lang="en-US" sz="2600" spc="-26">
                <a:solidFill>
                  <a:srgbClr val="F9FAF4"/>
                </a:solidFill>
                <a:latin typeface="Be Vietnam Ultra-Bold"/>
              </a:rPr>
              <a:t>“through the grapevine”</a:t>
            </a:r>
            <a:r>
              <a:rPr lang="en-US" sz="2600" spc="-26">
                <a:solidFill>
                  <a:srgbClr val="F9FAF4"/>
                </a:solidFill>
                <a:latin typeface="Be Vietnam"/>
              </a:rPr>
              <a:t> aka to hear something from someone else they know</a:t>
            </a:r>
          </a:p>
        </p:txBody>
      </p:sp>
      <p:sp>
        <p:nvSpPr>
          <p:cNvPr name="TextBox 10" id="10"/>
          <p:cNvSpPr txBox="true"/>
          <p:nvPr/>
        </p:nvSpPr>
        <p:spPr>
          <a:xfrm rot="0">
            <a:off x="13497820" y="1588674"/>
            <a:ext cx="3272409" cy="29203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“Through the grapevine” </a:t>
            </a:r>
            <a:r>
              <a:rPr lang="en-US" sz="2400" spc="-24">
                <a:solidFill>
                  <a:srgbClr val="F9FAF4"/>
                </a:solidFill>
                <a:latin typeface="Be Vietnam"/>
              </a:rPr>
              <a:t>also implies that the information passed has gone through several people like a game of telephone</a:t>
            </a:r>
          </a:p>
        </p:txBody>
      </p:sp>
      <p:sp>
        <p:nvSpPr>
          <p:cNvPr name="TextBox 11" id="11"/>
          <p:cNvSpPr txBox="true"/>
          <p:nvPr/>
        </p:nvSpPr>
        <p:spPr>
          <a:xfrm rot="0">
            <a:off x="1028700" y="4552953"/>
            <a:ext cx="6207806" cy="3564255"/>
          </a:xfrm>
          <a:prstGeom prst="rect">
            <a:avLst/>
          </a:prstGeom>
        </p:spPr>
        <p:txBody>
          <a:bodyPr anchor="t" rtlCol="false" tIns="0" lIns="0" bIns="0" rIns="0">
            <a:spAutoFit/>
          </a:bodyPr>
          <a:lstStyle/>
          <a:p>
            <a:pPr>
              <a:lnSpc>
                <a:spcPts val="7124"/>
              </a:lnSpc>
            </a:pPr>
            <a:r>
              <a:rPr lang="en-US" sz="5699" spc="-170">
                <a:solidFill>
                  <a:srgbClr val="1C1C1D"/>
                </a:solidFill>
                <a:latin typeface="Be Vietnam"/>
              </a:rPr>
              <a:t>Most people </a:t>
            </a:r>
          </a:p>
          <a:p>
            <a:pPr>
              <a:lnSpc>
                <a:spcPts val="7124"/>
              </a:lnSpc>
            </a:pPr>
            <a:r>
              <a:rPr lang="en-US" sz="5699" spc="-170">
                <a:solidFill>
                  <a:srgbClr val="1C1C1D"/>
                </a:solidFill>
                <a:latin typeface="Be Vietnam"/>
              </a:rPr>
              <a:t>know the phrase</a:t>
            </a:r>
            <a:r>
              <a:rPr lang="en-US" sz="5699" spc="-170">
                <a:solidFill>
                  <a:srgbClr val="000000"/>
                </a:solidFill>
                <a:latin typeface="Be Vietnam"/>
              </a:rPr>
              <a:t> </a:t>
            </a:r>
            <a:r>
              <a:rPr lang="en-US" sz="5699" spc="-170">
                <a:solidFill>
                  <a:srgbClr val="907CE1"/>
                </a:solidFill>
                <a:latin typeface="Be Vietnam"/>
              </a:rPr>
              <a:t>“through the grapevine”</a:t>
            </a:r>
          </a:p>
        </p:txBody>
      </p:sp>
      <p:sp>
        <p:nvSpPr>
          <p:cNvPr name="Freeform 12" id="12"/>
          <p:cNvSpPr/>
          <p:nvPr/>
        </p:nvSpPr>
        <p:spPr>
          <a:xfrm flipH="true" flipV="false" rot="0">
            <a:off x="5536249" y="6595846"/>
            <a:ext cx="1471529" cy="1513140"/>
          </a:xfrm>
          <a:custGeom>
            <a:avLst/>
            <a:gdLst/>
            <a:ahLst/>
            <a:cxnLst/>
            <a:rect r="r" b="b" t="t" l="l"/>
            <a:pathLst>
              <a:path h="1513140" w="1471529">
                <a:moveTo>
                  <a:pt x="1471529" y="0"/>
                </a:moveTo>
                <a:lnTo>
                  <a:pt x="0" y="0"/>
                </a:lnTo>
                <a:lnTo>
                  <a:pt x="0" y="1513140"/>
                </a:lnTo>
                <a:lnTo>
                  <a:pt x="1471529" y="1513140"/>
                </a:lnTo>
                <a:lnTo>
                  <a:pt x="147152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028700" y="1021556"/>
            <a:ext cx="6207806" cy="1973502"/>
            <a:chOff x="0" y="0"/>
            <a:chExt cx="1374798" cy="437057"/>
          </a:xfrm>
        </p:grpSpPr>
        <p:sp>
          <p:nvSpPr>
            <p:cNvPr name="Freeform 14" id="14"/>
            <p:cNvSpPr/>
            <p:nvPr/>
          </p:nvSpPr>
          <p:spPr>
            <a:xfrm flipH="false" flipV="false" rot="0">
              <a:off x="0" y="0"/>
              <a:ext cx="1374798" cy="437057"/>
            </a:xfrm>
            <a:custGeom>
              <a:avLst/>
              <a:gdLst/>
              <a:ahLst/>
              <a:cxnLst/>
              <a:rect r="r" b="b" t="t" l="l"/>
              <a:pathLst>
                <a:path h="437057" w="1374798">
                  <a:moveTo>
                    <a:pt x="68592" y="0"/>
                  </a:moveTo>
                  <a:lnTo>
                    <a:pt x="1306206" y="0"/>
                  </a:lnTo>
                  <a:cubicBezTo>
                    <a:pt x="1324397" y="0"/>
                    <a:pt x="1341844" y="7227"/>
                    <a:pt x="1354707" y="20090"/>
                  </a:cubicBezTo>
                  <a:cubicBezTo>
                    <a:pt x="1367571" y="32954"/>
                    <a:pt x="1374798" y="50400"/>
                    <a:pt x="1374798" y="68592"/>
                  </a:cubicBezTo>
                  <a:lnTo>
                    <a:pt x="1374798" y="368465"/>
                  </a:lnTo>
                  <a:cubicBezTo>
                    <a:pt x="1374798" y="406348"/>
                    <a:pt x="1344088" y="437057"/>
                    <a:pt x="1306206" y="437057"/>
                  </a:cubicBezTo>
                  <a:lnTo>
                    <a:pt x="68592" y="437057"/>
                  </a:lnTo>
                  <a:cubicBezTo>
                    <a:pt x="50400" y="437057"/>
                    <a:pt x="32954" y="429831"/>
                    <a:pt x="20090" y="416967"/>
                  </a:cubicBezTo>
                  <a:cubicBezTo>
                    <a:pt x="7227" y="404104"/>
                    <a:pt x="0" y="386657"/>
                    <a:pt x="0" y="368465"/>
                  </a:cubicBezTo>
                  <a:lnTo>
                    <a:pt x="0" y="68592"/>
                  </a:lnTo>
                  <a:cubicBezTo>
                    <a:pt x="0" y="50400"/>
                    <a:pt x="7227" y="32954"/>
                    <a:pt x="20090" y="20090"/>
                  </a:cubicBezTo>
                  <a:cubicBezTo>
                    <a:pt x="32954" y="7227"/>
                    <a:pt x="50400" y="0"/>
                    <a:pt x="68592" y="0"/>
                  </a:cubicBezTo>
                  <a:close/>
                </a:path>
              </a:pathLst>
            </a:custGeom>
            <a:solidFill>
              <a:srgbClr val="1C1C1D"/>
            </a:solidFill>
          </p:spPr>
        </p:sp>
        <p:sp>
          <p:nvSpPr>
            <p:cNvPr name="TextBox 15" id="15"/>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1028700" y="1975786"/>
            <a:ext cx="6207806" cy="1455126"/>
            <a:chOff x="0" y="0"/>
            <a:chExt cx="1374798" cy="322256"/>
          </a:xfrm>
        </p:grpSpPr>
        <p:sp>
          <p:nvSpPr>
            <p:cNvPr name="Freeform 17" id="17"/>
            <p:cNvSpPr/>
            <p:nvPr/>
          </p:nvSpPr>
          <p:spPr>
            <a:xfrm flipH="false" flipV="false" rot="0">
              <a:off x="0" y="0"/>
              <a:ext cx="1374798" cy="322256"/>
            </a:xfrm>
            <a:custGeom>
              <a:avLst/>
              <a:gdLst/>
              <a:ahLst/>
              <a:cxnLst/>
              <a:rect r="r" b="b" t="t" l="l"/>
              <a:pathLst>
                <a:path h="322256" w="1374798">
                  <a:moveTo>
                    <a:pt x="68592" y="0"/>
                  </a:moveTo>
                  <a:lnTo>
                    <a:pt x="1306206" y="0"/>
                  </a:lnTo>
                  <a:cubicBezTo>
                    <a:pt x="1324397" y="0"/>
                    <a:pt x="1341844" y="7227"/>
                    <a:pt x="1354707" y="20090"/>
                  </a:cubicBezTo>
                  <a:cubicBezTo>
                    <a:pt x="1367571" y="32954"/>
                    <a:pt x="1374798" y="50400"/>
                    <a:pt x="1374798" y="68592"/>
                  </a:cubicBezTo>
                  <a:lnTo>
                    <a:pt x="1374798" y="253664"/>
                  </a:lnTo>
                  <a:cubicBezTo>
                    <a:pt x="1374798" y="291546"/>
                    <a:pt x="1344088" y="322256"/>
                    <a:pt x="1306206" y="322256"/>
                  </a:cubicBezTo>
                  <a:lnTo>
                    <a:pt x="68592" y="322256"/>
                  </a:lnTo>
                  <a:cubicBezTo>
                    <a:pt x="50400" y="322256"/>
                    <a:pt x="32954" y="315029"/>
                    <a:pt x="20090" y="302166"/>
                  </a:cubicBezTo>
                  <a:cubicBezTo>
                    <a:pt x="7227" y="289302"/>
                    <a:pt x="0" y="271856"/>
                    <a:pt x="0" y="253664"/>
                  </a:cubicBezTo>
                  <a:lnTo>
                    <a:pt x="0" y="68592"/>
                  </a:lnTo>
                  <a:cubicBezTo>
                    <a:pt x="0" y="50400"/>
                    <a:pt x="7227" y="32954"/>
                    <a:pt x="20090" y="20090"/>
                  </a:cubicBezTo>
                  <a:cubicBezTo>
                    <a:pt x="32954" y="7227"/>
                    <a:pt x="50400" y="0"/>
                    <a:pt x="68592" y="0"/>
                  </a:cubicBezTo>
                  <a:close/>
                </a:path>
              </a:pathLst>
            </a:custGeom>
            <a:solidFill>
              <a:srgbClr val="DBDBDB"/>
            </a:solidFill>
          </p:spPr>
        </p:sp>
        <p:sp>
          <p:nvSpPr>
            <p:cNvPr name="TextBox 18" id="18"/>
            <p:cNvSpPr txBox="true"/>
            <p:nvPr/>
          </p:nvSpPr>
          <p:spPr>
            <a:xfrm>
              <a:off x="0" y="-47625"/>
              <a:ext cx="1374798" cy="369881"/>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1519203" y="1341374"/>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THE NAME</a:t>
            </a:r>
          </a:p>
        </p:txBody>
      </p:sp>
      <p:sp>
        <p:nvSpPr>
          <p:cNvPr name="TextBox 20" id="20"/>
          <p:cNvSpPr txBox="true"/>
          <p:nvPr/>
        </p:nvSpPr>
        <p:spPr>
          <a:xfrm rot="0">
            <a:off x="1519203" y="2146136"/>
            <a:ext cx="4752810"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GRAPEVINE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1556"/>
            <a:ext cx="6207806" cy="1973502"/>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68592" y="0"/>
                  </a:moveTo>
                  <a:lnTo>
                    <a:pt x="1306206" y="0"/>
                  </a:lnTo>
                  <a:cubicBezTo>
                    <a:pt x="1324397" y="0"/>
                    <a:pt x="1341844" y="7227"/>
                    <a:pt x="1354707" y="20090"/>
                  </a:cubicBezTo>
                  <a:cubicBezTo>
                    <a:pt x="1367571" y="32954"/>
                    <a:pt x="1374798" y="50400"/>
                    <a:pt x="1374798" y="68592"/>
                  </a:cubicBezTo>
                  <a:lnTo>
                    <a:pt x="1374798" y="368465"/>
                  </a:lnTo>
                  <a:cubicBezTo>
                    <a:pt x="1374798" y="406348"/>
                    <a:pt x="1344088" y="437057"/>
                    <a:pt x="1306206" y="437057"/>
                  </a:cubicBezTo>
                  <a:lnTo>
                    <a:pt x="68592" y="437057"/>
                  </a:lnTo>
                  <a:cubicBezTo>
                    <a:pt x="50400" y="437057"/>
                    <a:pt x="32954" y="429831"/>
                    <a:pt x="20090" y="416967"/>
                  </a:cubicBezTo>
                  <a:cubicBezTo>
                    <a:pt x="7227" y="404104"/>
                    <a:pt x="0" y="386657"/>
                    <a:pt x="0" y="368465"/>
                  </a:cubicBezTo>
                  <a:lnTo>
                    <a:pt x="0" y="68592"/>
                  </a:lnTo>
                  <a:cubicBezTo>
                    <a:pt x="0" y="50400"/>
                    <a:pt x="7227" y="32954"/>
                    <a:pt x="20090" y="20090"/>
                  </a:cubicBezTo>
                  <a:cubicBezTo>
                    <a:pt x="32954" y="7227"/>
                    <a:pt x="50400" y="0"/>
                    <a:pt x="68592"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5786"/>
            <a:ext cx="6207806" cy="1455126"/>
            <a:chOff x="0" y="0"/>
            <a:chExt cx="1374798" cy="322256"/>
          </a:xfrm>
        </p:grpSpPr>
        <p:sp>
          <p:nvSpPr>
            <p:cNvPr name="Freeform 6" id="6"/>
            <p:cNvSpPr/>
            <p:nvPr/>
          </p:nvSpPr>
          <p:spPr>
            <a:xfrm flipH="false" flipV="false" rot="0">
              <a:off x="0" y="0"/>
              <a:ext cx="1374798" cy="322256"/>
            </a:xfrm>
            <a:custGeom>
              <a:avLst/>
              <a:gdLst/>
              <a:ahLst/>
              <a:cxnLst/>
              <a:rect r="r" b="b" t="t" l="l"/>
              <a:pathLst>
                <a:path h="322256" w="1374798">
                  <a:moveTo>
                    <a:pt x="68592" y="0"/>
                  </a:moveTo>
                  <a:lnTo>
                    <a:pt x="1306206" y="0"/>
                  </a:lnTo>
                  <a:cubicBezTo>
                    <a:pt x="1324397" y="0"/>
                    <a:pt x="1341844" y="7227"/>
                    <a:pt x="1354707" y="20090"/>
                  </a:cubicBezTo>
                  <a:cubicBezTo>
                    <a:pt x="1367571" y="32954"/>
                    <a:pt x="1374798" y="50400"/>
                    <a:pt x="1374798" y="68592"/>
                  </a:cubicBezTo>
                  <a:lnTo>
                    <a:pt x="1374798" y="253664"/>
                  </a:lnTo>
                  <a:cubicBezTo>
                    <a:pt x="1374798" y="291546"/>
                    <a:pt x="1344088" y="322256"/>
                    <a:pt x="1306206" y="322256"/>
                  </a:cubicBezTo>
                  <a:lnTo>
                    <a:pt x="68592" y="322256"/>
                  </a:lnTo>
                  <a:cubicBezTo>
                    <a:pt x="50400" y="322256"/>
                    <a:pt x="32954" y="315029"/>
                    <a:pt x="20090" y="302166"/>
                  </a:cubicBezTo>
                  <a:cubicBezTo>
                    <a:pt x="7227" y="289302"/>
                    <a:pt x="0" y="271856"/>
                    <a:pt x="0" y="253664"/>
                  </a:cubicBezTo>
                  <a:lnTo>
                    <a:pt x="0" y="68592"/>
                  </a:lnTo>
                  <a:cubicBezTo>
                    <a:pt x="0" y="50400"/>
                    <a:pt x="7227" y="32954"/>
                    <a:pt x="20090" y="20090"/>
                  </a:cubicBezTo>
                  <a:cubicBezTo>
                    <a:pt x="32954" y="7227"/>
                    <a:pt x="50400" y="0"/>
                    <a:pt x="68592" y="0"/>
                  </a:cubicBezTo>
                  <a:close/>
                </a:path>
              </a:pathLst>
            </a:custGeom>
            <a:solidFill>
              <a:srgbClr val="DBDBDB"/>
            </a:solidFill>
          </p:spPr>
        </p:sp>
        <p:sp>
          <p:nvSpPr>
            <p:cNvPr name="TextBox 7" id="7"/>
            <p:cNvSpPr txBox="true"/>
            <p:nvPr/>
          </p:nvSpPr>
          <p:spPr>
            <a:xfrm>
              <a:off x="0" y="-47625"/>
              <a:ext cx="1374798" cy="369881"/>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519203" y="1341374"/>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THE NAME</a:t>
            </a:r>
          </a:p>
        </p:txBody>
      </p:sp>
      <p:sp>
        <p:nvSpPr>
          <p:cNvPr name="TextBox 9" id="9"/>
          <p:cNvSpPr txBox="true"/>
          <p:nvPr/>
        </p:nvSpPr>
        <p:spPr>
          <a:xfrm rot="0">
            <a:off x="1519203" y="2146136"/>
            <a:ext cx="4752810"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GRAPEVINE</a:t>
            </a:r>
          </a:p>
        </p:txBody>
      </p:sp>
      <p:sp>
        <p:nvSpPr>
          <p:cNvPr name="AutoShape 10" id="10"/>
          <p:cNvSpPr/>
          <p:nvPr/>
        </p:nvSpPr>
        <p:spPr>
          <a:xfrm flipV="true">
            <a:off x="1028704" y="9263062"/>
            <a:ext cx="6385243" cy="4762"/>
          </a:xfrm>
          <a:prstGeom prst="line">
            <a:avLst/>
          </a:prstGeom>
          <a:ln cap="flat" w="9525">
            <a:solidFill>
              <a:srgbClr val="1C1C1D"/>
            </a:solidFill>
            <a:prstDash val="solid"/>
            <a:headEnd type="none" len="sm" w="sm"/>
            <a:tailEnd type="none" len="sm" w="sm"/>
          </a:ln>
        </p:spPr>
      </p:sp>
      <p:sp>
        <p:nvSpPr>
          <p:cNvPr name="TextBox 11" id="11"/>
          <p:cNvSpPr txBox="true"/>
          <p:nvPr/>
        </p:nvSpPr>
        <p:spPr>
          <a:xfrm rot="0">
            <a:off x="1028700" y="4552953"/>
            <a:ext cx="6207806" cy="3564255"/>
          </a:xfrm>
          <a:prstGeom prst="rect">
            <a:avLst/>
          </a:prstGeom>
        </p:spPr>
        <p:txBody>
          <a:bodyPr anchor="t" rtlCol="false" tIns="0" lIns="0" bIns="0" rIns="0">
            <a:spAutoFit/>
          </a:bodyPr>
          <a:lstStyle/>
          <a:p>
            <a:pPr>
              <a:lnSpc>
                <a:spcPts val="7124"/>
              </a:lnSpc>
            </a:pPr>
            <a:r>
              <a:rPr lang="en-US" sz="5699" spc="-170">
                <a:solidFill>
                  <a:srgbClr val="1C1C1D"/>
                </a:solidFill>
                <a:latin typeface="Be Vietnam"/>
              </a:rPr>
              <a:t>Most people </a:t>
            </a:r>
          </a:p>
          <a:p>
            <a:pPr>
              <a:lnSpc>
                <a:spcPts val="7124"/>
              </a:lnSpc>
            </a:pPr>
            <a:r>
              <a:rPr lang="en-US" sz="5699" spc="-170">
                <a:solidFill>
                  <a:srgbClr val="1C1C1D"/>
                </a:solidFill>
                <a:latin typeface="Be Vietnam"/>
              </a:rPr>
              <a:t>know the phrase</a:t>
            </a:r>
            <a:r>
              <a:rPr lang="en-US" sz="5699" spc="-170">
                <a:solidFill>
                  <a:srgbClr val="000000"/>
                </a:solidFill>
                <a:latin typeface="Be Vietnam"/>
              </a:rPr>
              <a:t> </a:t>
            </a:r>
            <a:r>
              <a:rPr lang="en-US" sz="5699" spc="-170">
                <a:solidFill>
                  <a:srgbClr val="907CE1"/>
                </a:solidFill>
                <a:latin typeface="Be Vietnam"/>
              </a:rPr>
              <a:t>“through the grapevine”</a:t>
            </a:r>
          </a:p>
        </p:txBody>
      </p:sp>
      <p:grpSp>
        <p:nvGrpSpPr>
          <p:cNvPr name="Group 12" id="12"/>
          <p:cNvGrpSpPr/>
          <p:nvPr/>
        </p:nvGrpSpPr>
        <p:grpSpPr>
          <a:xfrm rot="0">
            <a:off x="8357352" y="1031081"/>
            <a:ext cx="4250562" cy="3947005"/>
            <a:chOff x="0" y="0"/>
            <a:chExt cx="941341" cy="874114"/>
          </a:xfrm>
        </p:grpSpPr>
        <p:sp>
          <p:nvSpPr>
            <p:cNvPr name="Freeform 13" id="1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4" id="1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3008744" y="1023938"/>
            <a:ext cx="4250562" cy="3954149"/>
            <a:chOff x="0" y="0"/>
            <a:chExt cx="941341" cy="875696"/>
          </a:xfrm>
        </p:grpSpPr>
        <p:sp>
          <p:nvSpPr>
            <p:cNvPr name="Freeform 16" id="16"/>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17" id="17"/>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8847855" y="1327054"/>
            <a:ext cx="3269555" cy="3181984"/>
          </a:xfrm>
          <a:prstGeom prst="rect">
            <a:avLst/>
          </a:prstGeom>
        </p:spPr>
        <p:txBody>
          <a:bodyPr anchor="t" rtlCol="false" tIns="0" lIns="0" bIns="0" rIns="0">
            <a:spAutoFit/>
          </a:bodyPr>
          <a:lstStyle/>
          <a:p>
            <a:pPr>
              <a:lnSpc>
                <a:spcPts val="3640"/>
              </a:lnSpc>
            </a:pPr>
            <a:r>
              <a:rPr lang="en-US" sz="2600" spc="-26">
                <a:solidFill>
                  <a:srgbClr val="F9FAF4"/>
                </a:solidFill>
                <a:latin typeface="Be Vietnam"/>
              </a:rPr>
              <a:t>People often say they hear things </a:t>
            </a:r>
            <a:r>
              <a:rPr lang="en-US" sz="2600" spc="-26">
                <a:solidFill>
                  <a:srgbClr val="F9FAF4"/>
                </a:solidFill>
                <a:latin typeface="Be Vietnam Ultra-Bold"/>
              </a:rPr>
              <a:t>“through the grapevine”</a:t>
            </a:r>
            <a:r>
              <a:rPr lang="en-US" sz="2600" spc="-26">
                <a:solidFill>
                  <a:srgbClr val="F9FAF4"/>
                </a:solidFill>
                <a:latin typeface="Be Vietnam"/>
              </a:rPr>
              <a:t> aka to hear something from someone else they know</a:t>
            </a:r>
          </a:p>
        </p:txBody>
      </p:sp>
      <p:sp>
        <p:nvSpPr>
          <p:cNvPr name="TextBox 19" id="19"/>
          <p:cNvSpPr txBox="true"/>
          <p:nvPr/>
        </p:nvSpPr>
        <p:spPr>
          <a:xfrm rot="0">
            <a:off x="13497820" y="1588674"/>
            <a:ext cx="3272409" cy="29203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“Through the grapevine” </a:t>
            </a:r>
            <a:r>
              <a:rPr lang="en-US" sz="2400" spc="-24">
                <a:solidFill>
                  <a:srgbClr val="F9FAF4"/>
                </a:solidFill>
                <a:latin typeface="Be Vietnam"/>
              </a:rPr>
              <a:t>also implies that the information has been passed along in a word-of-mouth fashion</a:t>
            </a:r>
          </a:p>
        </p:txBody>
      </p:sp>
      <p:grpSp>
        <p:nvGrpSpPr>
          <p:cNvPr name="Group 20" id="20"/>
          <p:cNvGrpSpPr/>
          <p:nvPr/>
        </p:nvGrpSpPr>
        <p:grpSpPr>
          <a:xfrm rot="0">
            <a:off x="8357352" y="5399062"/>
            <a:ext cx="8901954" cy="1973502"/>
            <a:chOff x="0" y="0"/>
            <a:chExt cx="1971451" cy="437057"/>
          </a:xfrm>
        </p:grpSpPr>
        <p:sp>
          <p:nvSpPr>
            <p:cNvPr name="Freeform 21" id="21"/>
            <p:cNvSpPr/>
            <p:nvPr/>
          </p:nvSpPr>
          <p:spPr>
            <a:xfrm flipH="false" flipV="false" rot="0">
              <a:off x="0" y="0"/>
              <a:ext cx="1971451" cy="437057"/>
            </a:xfrm>
            <a:custGeom>
              <a:avLst/>
              <a:gdLst/>
              <a:ahLst/>
              <a:cxnLst/>
              <a:rect r="r" b="b" t="t" l="l"/>
              <a:pathLst>
                <a:path h="437057" w="1971451">
                  <a:moveTo>
                    <a:pt x="47833" y="0"/>
                  </a:moveTo>
                  <a:lnTo>
                    <a:pt x="1923618" y="0"/>
                  </a:lnTo>
                  <a:cubicBezTo>
                    <a:pt x="1950035" y="0"/>
                    <a:pt x="1971451" y="21415"/>
                    <a:pt x="1971451" y="47833"/>
                  </a:cubicBezTo>
                  <a:lnTo>
                    <a:pt x="1971451" y="389224"/>
                  </a:lnTo>
                  <a:cubicBezTo>
                    <a:pt x="1971451" y="415642"/>
                    <a:pt x="1950035" y="437057"/>
                    <a:pt x="1923618" y="437057"/>
                  </a:cubicBezTo>
                  <a:lnTo>
                    <a:pt x="47833" y="437057"/>
                  </a:lnTo>
                  <a:cubicBezTo>
                    <a:pt x="35147" y="437057"/>
                    <a:pt x="22980" y="432018"/>
                    <a:pt x="14010" y="423047"/>
                  </a:cubicBezTo>
                  <a:cubicBezTo>
                    <a:pt x="5040" y="414077"/>
                    <a:pt x="0" y="401910"/>
                    <a:pt x="0" y="389224"/>
                  </a:cubicBezTo>
                  <a:lnTo>
                    <a:pt x="0" y="47833"/>
                  </a:lnTo>
                  <a:cubicBezTo>
                    <a:pt x="0" y="35147"/>
                    <a:pt x="5040" y="22980"/>
                    <a:pt x="14010" y="14010"/>
                  </a:cubicBezTo>
                  <a:cubicBezTo>
                    <a:pt x="22980" y="5040"/>
                    <a:pt x="35147" y="0"/>
                    <a:pt x="47833" y="0"/>
                  </a:cubicBezTo>
                  <a:close/>
                </a:path>
              </a:pathLst>
            </a:custGeom>
            <a:solidFill>
              <a:srgbClr val="1C1C1D"/>
            </a:solidFill>
          </p:spPr>
        </p:sp>
        <p:sp>
          <p:nvSpPr>
            <p:cNvPr name="TextBox 22" id="22"/>
            <p:cNvSpPr txBox="true"/>
            <p:nvPr/>
          </p:nvSpPr>
          <p:spPr>
            <a:xfrm>
              <a:off x="0" y="-47625"/>
              <a:ext cx="1971451" cy="484682"/>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8358443" y="6385814"/>
            <a:ext cx="8900863" cy="2872486"/>
            <a:chOff x="0" y="0"/>
            <a:chExt cx="1971209" cy="636149"/>
          </a:xfrm>
        </p:grpSpPr>
        <p:sp>
          <p:nvSpPr>
            <p:cNvPr name="Freeform 24" id="24"/>
            <p:cNvSpPr/>
            <p:nvPr/>
          </p:nvSpPr>
          <p:spPr>
            <a:xfrm flipH="false" flipV="false" rot="0">
              <a:off x="0" y="0"/>
              <a:ext cx="1971209" cy="636149"/>
            </a:xfrm>
            <a:custGeom>
              <a:avLst/>
              <a:gdLst/>
              <a:ahLst/>
              <a:cxnLst/>
              <a:rect r="r" b="b" t="t" l="l"/>
              <a:pathLst>
                <a:path h="636149" w="1971209">
                  <a:moveTo>
                    <a:pt x="47839" y="0"/>
                  </a:moveTo>
                  <a:lnTo>
                    <a:pt x="1923370" y="0"/>
                  </a:lnTo>
                  <a:cubicBezTo>
                    <a:pt x="1936058" y="0"/>
                    <a:pt x="1948226" y="5040"/>
                    <a:pt x="1957198" y="14012"/>
                  </a:cubicBezTo>
                  <a:cubicBezTo>
                    <a:pt x="1966169" y="22983"/>
                    <a:pt x="1971209" y="35151"/>
                    <a:pt x="1971209" y="47839"/>
                  </a:cubicBezTo>
                  <a:lnTo>
                    <a:pt x="1971209" y="588310"/>
                  </a:lnTo>
                  <a:cubicBezTo>
                    <a:pt x="1971209" y="600998"/>
                    <a:pt x="1966169" y="613165"/>
                    <a:pt x="1957198" y="622137"/>
                  </a:cubicBezTo>
                  <a:cubicBezTo>
                    <a:pt x="1948226" y="631108"/>
                    <a:pt x="1936058" y="636149"/>
                    <a:pt x="1923370" y="636149"/>
                  </a:cubicBezTo>
                  <a:lnTo>
                    <a:pt x="47839" y="636149"/>
                  </a:lnTo>
                  <a:cubicBezTo>
                    <a:pt x="21418" y="636149"/>
                    <a:pt x="0" y="614731"/>
                    <a:pt x="0" y="588310"/>
                  </a:cubicBezTo>
                  <a:lnTo>
                    <a:pt x="0" y="47839"/>
                  </a:lnTo>
                  <a:cubicBezTo>
                    <a:pt x="0" y="35151"/>
                    <a:pt x="5040" y="22983"/>
                    <a:pt x="14012" y="14012"/>
                  </a:cubicBezTo>
                  <a:cubicBezTo>
                    <a:pt x="22983" y="5040"/>
                    <a:pt x="35151" y="0"/>
                    <a:pt x="47839" y="0"/>
                  </a:cubicBezTo>
                  <a:close/>
                </a:path>
              </a:pathLst>
            </a:custGeom>
            <a:solidFill>
              <a:srgbClr val="DBDBDB"/>
            </a:solidFill>
          </p:spPr>
        </p:sp>
        <p:sp>
          <p:nvSpPr>
            <p:cNvPr name="TextBox 25" id="25"/>
            <p:cNvSpPr txBox="true"/>
            <p:nvPr/>
          </p:nvSpPr>
          <p:spPr>
            <a:xfrm>
              <a:off x="0" y="-104775"/>
              <a:ext cx="1971209" cy="740924"/>
            </a:xfrm>
            <a:prstGeom prst="rect">
              <a:avLst/>
            </a:prstGeom>
          </p:spPr>
          <p:txBody>
            <a:bodyPr anchor="ctr" rtlCol="false" tIns="50800" lIns="50800" bIns="50800" rIns="50800"/>
            <a:lstStyle/>
            <a:p>
              <a:pPr algn="l">
                <a:lnSpc>
                  <a:spcPts val="7699"/>
                </a:lnSpc>
              </a:pPr>
            </a:p>
          </p:txBody>
        </p:sp>
      </p:grpSp>
      <p:sp>
        <p:nvSpPr>
          <p:cNvPr name="TextBox 26" id="26"/>
          <p:cNvSpPr txBox="true"/>
          <p:nvPr/>
        </p:nvSpPr>
        <p:spPr>
          <a:xfrm rot="0">
            <a:off x="8773344" y="5711737"/>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BEHIND THE NAME</a:t>
            </a:r>
          </a:p>
        </p:txBody>
      </p:sp>
      <p:sp>
        <p:nvSpPr>
          <p:cNvPr name="TextBox 27" id="27"/>
          <p:cNvSpPr txBox="true"/>
          <p:nvPr/>
        </p:nvSpPr>
        <p:spPr>
          <a:xfrm rot="0">
            <a:off x="8847142" y="6819392"/>
            <a:ext cx="7922374" cy="1884044"/>
          </a:xfrm>
          <a:prstGeom prst="rect">
            <a:avLst/>
          </a:prstGeom>
        </p:spPr>
        <p:txBody>
          <a:bodyPr anchor="t" rtlCol="false" tIns="0" lIns="0" bIns="0" rIns="0">
            <a:spAutoFit/>
          </a:bodyPr>
          <a:lstStyle/>
          <a:p>
            <a:pPr>
              <a:lnSpc>
                <a:spcPts val="3780"/>
              </a:lnSpc>
            </a:pPr>
            <a:r>
              <a:rPr lang="en-US" sz="2700" spc="-27">
                <a:solidFill>
                  <a:srgbClr val="000000"/>
                </a:solidFill>
                <a:latin typeface="Be Vietnam"/>
              </a:rPr>
              <a:t>We thought that </a:t>
            </a:r>
            <a:r>
              <a:rPr lang="en-US" sz="2700" spc="-27">
                <a:solidFill>
                  <a:srgbClr val="000000"/>
                </a:solidFill>
                <a:latin typeface="Be Vietnam Ultra-Bold"/>
              </a:rPr>
              <a:t>“Grapevine”</a:t>
            </a:r>
            <a:r>
              <a:rPr lang="en-US" sz="2700" spc="-27">
                <a:solidFill>
                  <a:srgbClr val="000000"/>
                </a:solidFill>
                <a:latin typeface="Be Vietnam"/>
              </a:rPr>
              <a:t> would effectively communicate that our app is </a:t>
            </a:r>
            <a:r>
              <a:rPr lang="en-US" sz="2700" spc="-27">
                <a:solidFill>
                  <a:srgbClr val="000000"/>
                </a:solidFill>
                <a:latin typeface="Be Vietnam Ultra-Bold"/>
              </a:rPr>
              <a:t>social</a:t>
            </a:r>
            <a:r>
              <a:rPr lang="en-US" sz="2700" spc="-27">
                <a:solidFill>
                  <a:srgbClr val="000000"/>
                </a:solidFill>
                <a:latin typeface="Be Vietnam"/>
              </a:rPr>
              <a:t> and relates to hearing about things from your </a:t>
            </a:r>
            <a:r>
              <a:rPr lang="en-US" sz="2700" spc="-27">
                <a:solidFill>
                  <a:srgbClr val="000000"/>
                </a:solidFill>
                <a:latin typeface="Be Vietnam Ultra-Bold"/>
              </a:rPr>
              <a:t>network, whether its your own friend or friend of a friend</a:t>
            </a:r>
          </a:p>
        </p:txBody>
      </p:sp>
      <p:sp>
        <p:nvSpPr>
          <p:cNvPr name="Freeform 28" id="28"/>
          <p:cNvSpPr/>
          <p:nvPr/>
        </p:nvSpPr>
        <p:spPr>
          <a:xfrm flipH="false" flipV="false" rot="0">
            <a:off x="6413442" y="3930108"/>
            <a:ext cx="1646128" cy="1818013"/>
          </a:xfrm>
          <a:custGeom>
            <a:avLst/>
            <a:gdLst/>
            <a:ahLst/>
            <a:cxnLst/>
            <a:rect r="r" b="b" t="t" l="l"/>
            <a:pathLst>
              <a:path h="1818013" w="1646128">
                <a:moveTo>
                  <a:pt x="0" y="0"/>
                </a:moveTo>
                <a:lnTo>
                  <a:pt x="1646128" y="0"/>
                </a:lnTo>
                <a:lnTo>
                  <a:pt x="1646128" y="1818013"/>
                </a:lnTo>
                <a:lnTo>
                  <a:pt x="0" y="1818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true" flipV="false" rot="0">
            <a:off x="5536249" y="6595846"/>
            <a:ext cx="1471529" cy="1513140"/>
          </a:xfrm>
          <a:custGeom>
            <a:avLst/>
            <a:gdLst/>
            <a:ahLst/>
            <a:cxnLst/>
            <a:rect r="r" b="b" t="t" l="l"/>
            <a:pathLst>
              <a:path h="1513140" w="1471529">
                <a:moveTo>
                  <a:pt x="1471529" y="0"/>
                </a:moveTo>
                <a:lnTo>
                  <a:pt x="0" y="0"/>
                </a:lnTo>
                <a:lnTo>
                  <a:pt x="0" y="1513140"/>
                </a:lnTo>
                <a:lnTo>
                  <a:pt x="1471529" y="1513140"/>
                </a:lnTo>
                <a:lnTo>
                  <a:pt x="14715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DAFxlUF28CU</dc:identifier>
  <dcterms:modified xsi:type="dcterms:W3CDTF">2011-08-01T06:04:30Z</dcterms:modified>
  <cp:revision>1</cp:revision>
  <dc:title>A4</dc:title>
</cp:coreProperties>
</file>